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4"/>
  </p:notesMasterIdLst>
  <p:sldIdLst>
    <p:sldId id="256" r:id="rId2"/>
    <p:sldId id="268" r:id="rId3"/>
    <p:sldId id="269" r:id="rId4"/>
    <p:sldId id="271" r:id="rId5"/>
    <p:sldId id="289" r:id="rId6"/>
    <p:sldId id="280" r:id="rId7"/>
    <p:sldId id="274" r:id="rId8"/>
    <p:sldId id="273" r:id="rId9"/>
    <p:sldId id="288" r:id="rId10"/>
    <p:sldId id="275" r:id="rId11"/>
    <p:sldId id="285" r:id="rId12"/>
    <p:sldId id="279" r:id="rId13"/>
    <p:sldId id="282" r:id="rId14"/>
    <p:sldId id="277" r:id="rId15"/>
    <p:sldId id="286" r:id="rId16"/>
    <p:sldId id="287" r:id="rId17"/>
    <p:sldId id="290" r:id="rId18"/>
    <p:sldId id="291" r:id="rId19"/>
    <p:sldId id="292" r:id="rId20"/>
    <p:sldId id="293" r:id="rId21"/>
    <p:sldId id="278" r:id="rId22"/>
    <p:sldId id="294" r:id="rId2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66"/>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98" autoAdjust="0"/>
  </p:normalViewPr>
  <p:slideViewPr>
    <p:cSldViewPr>
      <p:cViewPr varScale="1">
        <p:scale>
          <a:sx n="66" d="100"/>
          <a:sy n="66" d="100"/>
        </p:scale>
        <p:origin x="1280" y="48"/>
      </p:cViewPr>
      <p:guideLst>
        <p:guide orient="horz" pos="2160"/>
        <p:guide pos="2880"/>
      </p:guideLst>
    </p:cSldViewPr>
  </p:slideViewPr>
  <p:outlineViewPr>
    <p:cViewPr>
      <p:scale>
        <a:sx n="33" d="100"/>
        <a:sy n="33" d="100"/>
      </p:scale>
      <p:origin x="0" y="-137"/>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82F56C8-30EA-4D4D-8B1D-477BC234CD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EFCEE42-4E6D-455D-8EA1-2922BE1B70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0484" name="Slide Number Placeholder 3">
            <a:extLst>
              <a:ext uri="{FF2B5EF4-FFF2-40B4-BE49-F238E27FC236}">
                <a16:creationId xmlns:a16="http://schemas.microsoft.com/office/drawing/2014/main" id="{8F46971A-23FD-4752-8720-5F49EF0E13C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324A0332-F69F-4D37-A735-D6708A987692}" type="slidenum">
              <a:rPr lang="en-US" altLang="en-US">
                <a:latin typeface="Arial" panose="020B0604020202020204" pitchFamily="34" charset="0"/>
              </a:rPr>
              <a:pPr eaLnBrk="1" hangingPunct="1">
                <a:spcBef>
                  <a:spcPct val="0"/>
                </a:spcBef>
              </a:pPr>
              <a:t>5</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A2AD6288-54AC-47EE-8C7C-467DF0C84282}"/>
              </a:ext>
            </a:extLst>
          </p:cNvPr>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94D8D615-F89A-4770-8E9D-F94209146F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7652" name="Slide Number Placeholder 3">
            <a:extLst>
              <a:ext uri="{FF2B5EF4-FFF2-40B4-BE49-F238E27FC236}">
                <a16:creationId xmlns:a16="http://schemas.microsoft.com/office/drawing/2014/main" id="{63747572-A4AD-493E-B887-E9A03B7A20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5D76F727-28F7-4117-B18B-9E3D726E20C4}" type="slidenum">
              <a:rPr lang="en-US" altLang="en-US">
                <a:latin typeface="Arial" panose="020B0604020202020204" pitchFamily="34" charset="0"/>
              </a:rPr>
              <a:pPr eaLnBrk="1" hangingPunct="1">
                <a:spcBef>
                  <a:spcPct val="0"/>
                </a:spcBef>
              </a:pPr>
              <a:t>21</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CB0FCD9-0470-4140-96E5-2FF0D183AEF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C26ACC-D8F0-4CA3-86B6-DAAC482858CA}" type="slidenum">
              <a:rPr lang="en-US" altLang="en-US" smtClean="0"/>
              <a:pPr>
                <a:spcBef>
                  <a:spcPct val="0"/>
                </a:spcBef>
              </a:pPr>
              <a:t>22</a:t>
            </a:fld>
            <a:endParaRPr lang="en-US" altLang="en-US"/>
          </a:p>
        </p:txBody>
      </p:sp>
      <p:sp>
        <p:nvSpPr>
          <p:cNvPr id="4099" name="Rectangle 2">
            <a:extLst>
              <a:ext uri="{FF2B5EF4-FFF2-40B4-BE49-F238E27FC236}">
                <a16:creationId xmlns:a16="http://schemas.microsoft.com/office/drawing/2014/main" id="{44ADB598-9D7B-479E-9F67-2820D81A67D7}"/>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92D53E09-CAB0-4BAF-8AA7-4E610406AAD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457200" y="6243638"/>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6553200" y="6243638"/>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6.jpeg"/><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Unilateral Mistake</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1981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536F3-1D85-4337-8460-200C4ACAC9F4}"/>
              </a:ext>
            </a:extLst>
          </p:cNvPr>
          <p:cNvSpPr>
            <a:spLocks noGrp="1"/>
          </p:cNvSpPr>
          <p:nvPr>
            <p:ph type="title"/>
          </p:nvPr>
        </p:nvSpPr>
        <p:spPr/>
        <p:txBody>
          <a:bodyPr/>
          <a:lstStyle/>
          <a:p>
            <a:r>
              <a:rPr lang="en-US" dirty="0"/>
              <a:t>Variation 3</a:t>
            </a:r>
          </a:p>
        </p:txBody>
      </p:sp>
      <p:sp>
        <p:nvSpPr>
          <p:cNvPr id="3" name="Content Placeholder 2">
            <a:extLst>
              <a:ext uri="{FF2B5EF4-FFF2-40B4-BE49-F238E27FC236}">
                <a16:creationId xmlns:a16="http://schemas.microsoft.com/office/drawing/2014/main" id="{90341EE3-FA6E-4B89-BF71-32AA9BD2C4FE}"/>
              </a:ext>
            </a:extLst>
          </p:cNvPr>
          <p:cNvSpPr>
            <a:spLocks noGrp="1"/>
          </p:cNvSpPr>
          <p:nvPr>
            <p:ph idx="1"/>
          </p:nvPr>
        </p:nvSpPr>
        <p:spPr/>
        <p:txBody>
          <a:bodyPr/>
          <a:lstStyle/>
          <a:p>
            <a:r>
              <a:rPr lang="en-US" dirty="0"/>
              <a:t>The district has to put out a new round of bids.  </a:t>
            </a:r>
          </a:p>
          <a:p>
            <a:r>
              <a:rPr lang="en-US" dirty="0"/>
              <a:t>This costs them $500 in administrative costs, and the new lowest bid is $98,000, not $97,000. Then the mistake has caused $1500 in damage.  </a:t>
            </a:r>
          </a:p>
          <a:p>
            <a:r>
              <a:rPr lang="en-US" dirty="0"/>
              <a:t>Should the bidder be liable for this much?  Many case reach such a result. </a:t>
            </a:r>
          </a:p>
        </p:txBody>
      </p:sp>
    </p:spTree>
    <p:extLst>
      <p:ext uri="{BB962C8B-B14F-4D97-AF65-F5344CB8AC3E}">
        <p14:creationId xmlns:p14="http://schemas.microsoft.com/office/powerpoint/2010/main" val="2947900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7C2EB-4FA1-457D-82BF-00EB0CF3336E}"/>
              </a:ext>
            </a:extLst>
          </p:cNvPr>
          <p:cNvSpPr>
            <a:spLocks noGrp="1"/>
          </p:cNvSpPr>
          <p:nvPr>
            <p:ph type="title"/>
          </p:nvPr>
        </p:nvSpPr>
        <p:spPr/>
        <p:txBody>
          <a:bodyPr/>
          <a:lstStyle/>
          <a:p>
            <a:r>
              <a:rPr lang="en-US" dirty="0"/>
              <a:t>§ 272 Relief Including Restitution</a:t>
            </a:r>
            <a:br>
              <a:rPr lang="en-US" dirty="0"/>
            </a:br>
            <a:endParaRPr lang="en-US" dirty="0"/>
          </a:p>
        </p:txBody>
      </p:sp>
      <p:sp>
        <p:nvSpPr>
          <p:cNvPr id="3" name="Content Placeholder 2">
            <a:extLst>
              <a:ext uri="{FF2B5EF4-FFF2-40B4-BE49-F238E27FC236}">
                <a16:creationId xmlns:a16="http://schemas.microsoft.com/office/drawing/2014/main" id="{8AEFF83D-EDE7-4FF1-845D-4521D323B6CB}"/>
              </a:ext>
            </a:extLst>
          </p:cNvPr>
          <p:cNvSpPr>
            <a:spLocks noGrp="1"/>
          </p:cNvSpPr>
          <p:nvPr>
            <p:ph idx="1"/>
          </p:nvPr>
        </p:nvSpPr>
        <p:spPr/>
        <p:txBody>
          <a:bodyPr/>
          <a:lstStyle/>
          <a:p>
            <a:pPr marL="0" marR="0">
              <a:spcBef>
                <a:spcPts val="0"/>
              </a:spcBef>
              <a:spcAft>
                <a:spcPts val="0"/>
              </a:spcAft>
            </a:pPr>
            <a:r>
              <a:rPr lang="en-US" sz="2400" dirty="0">
                <a:solidFill>
                  <a:srgbClr val="000000"/>
                </a:solidFill>
                <a:effectLst/>
                <a:uFill>
                  <a:solidFill>
                    <a:srgbClr val="000000"/>
                  </a:solidFill>
                </a:uFill>
                <a:ea typeface="Calibri" panose="020F0502020204030204" pitchFamily="34" charset="0"/>
                <a:cs typeface="Times New Roman" panose="02020603050405020304" pitchFamily="18" charset="0"/>
              </a:rPr>
              <a:t>(2) In any case governed by the rules stated in this Chapter, if those rules together with the rules stated in Chapter 16 will not avoid injustice, the court may grant relief on such terms as justice requires including protection of the parties' reliance interests.</a:t>
            </a:r>
          </a:p>
          <a:p>
            <a:endParaRPr lang="en-US" dirty="0"/>
          </a:p>
        </p:txBody>
      </p:sp>
    </p:spTree>
    <p:extLst>
      <p:ext uri="{BB962C8B-B14F-4D97-AF65-F5344CB8AC3E}">
        <p14:creationId xmlns:p14="http://schemas.microsoft.com/office/powerpoint/2010/main" val="1748300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EA9B0-A6AA-4458-988C-248289990F0C}"/>
              </a:ext>
            </a:extLst>
          </p:cNvPr>
          <p:cNvSpPr>
            <a:spLocks noGrp="1"/>
          </p:cNvSpPr>
          <p:nvPr>
            <p:ph type="title"/>
          </p:nvPr>
        </p:nvSpPr>
        <p:spPr/>
        <p:txBody>
          <a:bodyPr/>
          <a:lstStyle/>
          <a:p>
            <a:r>
              <a:rPr lang="en-US"/>
              <a:t>Variation 4</a:t>
            </a:r>
            <a:endParaRPr lang="en-US" dirty="0"/>
          </a:p>
        </p:txBody>
      </p:sp>
      <p:sp>
        <p:nvSpPr>
          <p:cNvPr id="3" name="Content Placeholder 2">
            <a:extLst>
              <a:ext uri="{FF2B5EF4-FFF2-40B4-BE49-F238E27FC236}">
                <a16:creationId xmlns:a16="http://schemas.microsoft.com/office/drawing/2014/main" id="{92F0CEC1-0EB9-4E8C-8380-ED27ABDA8181}"/>
              </a:ext>
            </a:extLst>
          </p:cNvPr>
          <p:cNvSpPr>
            <a:spLocks noGrp="1"/>
          </p:cNvSpPr>
          <p:nvPr>
            <p:ph idx="1"/>
          </p:nvPr>
        </p:nvSpPr>
        <p:spPr>
          <a:xfrm>
            <a:off x="451513" y="955675"/>
            <a:ext cx="8229600" cy="4530725"/>
          </a:xfrm>
        </p:spPr>
        <p:txBody>
          <a:bodyPr/>
          <a:lstStyle/>
          <a:p>
            <a:r>
              <a:rPr lang="en-US" dirty="0"/>
              <a:t>Suppose the contractor was careless in submitting his bid; the bid is for $10,000 when all the other bids are between $90,000 - $100,000.  </a:t>
            </a:r>
          </a:p>
          <a:p>
            <a:pPr lvl="1"/>
            <a:r>
              <a:rPr lang="en-US" dirty="0"/>
              <a:t>Imagine he types 10,000 instead of 90,000 and does not notice the error.</a:t>
            </a:r>
          </a:p>
          <a:p>
            <a:r>
              <a:rPr lang="en-US" dirty="0"/>
              <a:t>The school district does not say anything, it just accepts the bid.  </a:t>
            </a:r>
          </a:p>
          <a:p>
            <a:r>
              <a:rPr lang="en-US" dirty="0"/>
              <a:t>Is the contractor excused on the basis of mistake?</a:t>
            </a:r>
          </a:p>
          <a:p>
            <a:r>
              <a:rPr lang="en-US" dirty="0"/>
              <a:t>(a) Yes</a:t>
            </a:r>
          </a:p>
          <a:p>
            <a:r>
              <a:rPr lang="en-US" dirty="0"/>
              <a:t>(b) No</a:t>
            </a:r>
          </a:p>
        </p:txBody>
      </p:sp>
    </p:spTree>
    <p:extLst>
      <p:ext uri="{BB962C8B-B14F-4D97-AF65-F5344CB8AC3E}">
        <p14:creationId xmlns:p14="http://schemas.microsoft.com/office/powerpoint/2010/main" val="1823062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72394-988D-4BA5-BDFC-576B2FEAA2F2}"/>
              </a:ext>
            </a:extLst>
          </p:cNvPr>
          <p:cNvSpPr>
            <a:spLocks noGrp="1"/>
          </p:cNvSpPr>
          <p:nvPr>
            <p:ph type="title"/>
          </p:nvPr>
        </p:nvSpPr>
        <p:spPr/>
        <p:txBody>
          <a:bodyPr/>
          <a:lstStyle/>
          <a:p>
            <a:r>
              <a:rPr lang="en-US" dirty="0"/>
              <a:t>Information and Control</a:t>
            </a:r>
          </a:p>
        </p:txBody>
      </p:sp>
      <p:sp>
        <p:nvSpPr>
          <p:cNvPr id="3" name="Content Placeholder 2">
            <a:extLst>
              <a:ext uri="{FF2B5EF4-FFF2-40B4-BE49-F238E27FC236}">
                <a16:creationId xmlns:a16="http://schemas.microsoft.com/office/drawing/2014/main" id="{C4AC06F8-CDA9-45BF-A6B0-EF81B74AAE12}"/>
              </a:ext>
            </a:extLst>
          </p:cNvPr>
          <p:cNvSpPr>
            <a:spLocks noGrp="1"/>
          </p:cNvSpPr>
          <p:nvPr>
            <p:ph idx="1"/>
          </p:nvPr>
        </p:nvSpPr>
        <p:spPr/>
        <p:txBody>
          <a:bodyPr/>
          <a:lstStyle/>
          <a:p>
            <a:r>
              <a:rPr lang="en-US" dirty="0"/>
              <a:t>The school board can easily avoid the mistake. </a:t>
            </a:r>
          </a:p>
        </p:txBody>
      </p:sp>
    </p:spTree>
    <p:extLst>
      <p:ext uri="{BB962C8B-B14F-4D97-AF65-F5344CB8AC3E}">
        <p14:creationId xmlns:p14="http://schemas.microsoft.com/office/powerpoint/2010/main" val="3086442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BFA52-1031-4659-BC37-C1051FAC4562}"/>
              </a:ext>
            </a:extLst>
          </p:cNvPr>
          <p:cNvSpPr>
            <a:spLocks noGrp="1"/>
          </p:cNvSpPr>
          <p:nvPr>
            <p:ph type="title"/>
          </p:nvPr>
        </p:nvSpPr>
        <p:spPr/>
        <p:txBody>
          <a:bodyPr/>
          <a:lstStyle/>
          <a:p>
            <a:r>
              <a:rPr lang="en-US" sz="3200" dirty="0">
                <a:effectLst/>
                <a:ea typeface="Times New Roman" panose="02020603050405020304" pitchFamily="18" charset="0"/>
                <a:cs typeface="Times New Roman" panose="02020603050405020304" pitchFamily="18" charset="0"/>
              </a:rPr>
              <a:t>Mistakes Of Transcription And Misunderstanding</a:t>
            </a:r>
            <a:br>
              <a:rPr lang="en-US" sz="3200" dirty="0">
                <a:effectLst/>
                <a:ea typeface="Times New Roman" panose="02020603050405020304" pitchFamily="18" charset="0"/>
                <a:cs typeface="Times New Roman" panose="02020603050405020304" pitchFamily="18" charset="0"/>
              </a:rPr>
            </a:br>
            <a:endParaRPr lang="en-US" sz="3200" dirty="0"/>
          </a:p>
        </p:txBody>
      </p:sp>
      <p:sp>
        <p:nvSpPr>
          <p:cNvPr id="3" name="Content Placeholder 2">
            <a:extLst>
              <a:ext uri="{FF2B5EF4-FFF2-40B4-BE49-F238E27FC236}">
                <a16:creationId xmlns:a16="http://schemas.microsoft.com/office/drawing/2014/main" id="{A97A3D19-9133-431A-91E7-126C763BCCD7}"/>
              </a:ext>
            </a:extLst>
          </p:cNvPr>
          <p:cNvSpPr>
            <a:spLocks noGrp="1"/>
          </p:cNvSpPr>
          <p:nvPr>
            <p:ph idx="1"/>
          </p:nvPr>
        </p:nvSpPr>
        <p:spPr/>
        <p:txBody>
          <a:bodyPr/>
          <a:lstStyle/>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We have three more categories of mistakes to consider: </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(1) Cases where the agreement was written down incorrectly;</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(2) cases where one party was only joking;</a:t>
            </a:r>
          </a:p>
          <a:p>
            <a:pPr marL="0" marR="0">
              <a:spcBef>
                <a:spcPts val="0"/>
              </a:spcBef>
              <a:spcAft>
                <a:spcPts val="0"/>
              </a:spcAft>
            </a:pPr>
            <a:r>
              <a:rPr lang="en-US" sz="2800" dirty="0">
                <a:effectLst/>
                <a:ea typeface="Times New Roman" panose="02020603050405020304" pitchFamily="18" charset="0"/>
                <a:cs typeface="Times New Roman" panose="02020603050405020304" pitchFamily="18" charset="0"/>
              </a:rPr>
              <a:t>(3) cases like </a:t>
            </a:r>
            <a:r>
              <a:rPr lang="en-US" sz="2800" i="1" dirty="0">
                <a:effectLst/>
                <a:ea typeface="Times New Roman" panose="02020603050405020304" pitchFamily="18" charset="0"/>
                <a:cs typeface="Times New Roman" panose="02020603050405020304" pitchFamily="18" charset="0"/>
              </a:rPr>
              <a:t>Raffles v. </a:t>
            </a:r>
            <a:r>
              <a:rPr lang="en-US" sz="2800" i="1" dirty="0" err="1">
                <a:effectLst/>
                <a:ea typeface="Times New Roman" panose="02020603050405020304" pitchFamily="18" charset="0"/>
                <a:cs typeface="Times New Roman" panose="02020603050405020304" pitchFamily="18" charset="0"/>
              </a:rPr>
              <a:t>Wichelhaus</a:t>
            </a:r>
            <a:r>
              <a:rPr lang="en-US" sz="2800" dirty="0">
                <a:effectLst/>
                <a:ea typeface="Times New Roman" panose="02020603050405020304" pitchFamily="18" charset="0"/>
                <a:cs typeface="Times New Roman" panose="02020603050405020304" pitchFamily="18" charset="0"/>
              </a:rPr>
              <a:t> where the parties use the same word but have different things in mind.</a:t>
            </a:r>
          </a:p>
          <a:p>
            <a:endParaRPr lang="en-US" dirty="0"/>
          </a:p>
        </p:txBody>
      </p:sp>
    </p:spTree>
    <p:extLst>
      <p:ext uri="{BB962C8B-B14F-4D97-AF65-F5344CB8AC3E}">
        <p14:creationId xmlns:p14="http://schemas.microsoft.com/office/powerpoint/2010/main" val="217487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5BD70-CED3-4826-AB66-92698D9D463A}"/>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Travelers Insurance Co. v. Bailey </a:t>
            </a:r>
            <a:br>
              <a:rPr lang="en-US" sz="4400" dirty="0">
                <a:effectLst/>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9E05E1E-549A-49BC-B806-52EFFA525E74}"/>
              </a:ext>
            </a:extLst>
          </p:cNvPr>
          <p:cNvSpPr>
            <a:spLocks noGrp="1"/>
          </p:cNvSpPr>
          <p:nvPr>
            <p:ph idx="1"/>
          </p:nvPr>
        </p:nvSpPr>
        <p:spPr/>
        <p:txBody>
          <a:bodyPr/>
          <a:lstStyle/>
          <a:p>
            <a:pPr marL="0" marR="0" indent="45720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This is a case where the agreement was written down incorrectly.  What happened?  The parties agreed on an insurance policy that would pay $500 a year to Bailey when he reached 65.  But when they filled out the form, they wrote down that the payments would be $500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a month </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($6000 a year). </a:t>
            </a:r>
          </a:p>
          <a:p>
            <a:pPr marL="0" marR="0" indent="45720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Who is asking for a remedy?  </a:t>
            </a:r>
          </a:p>
          <a:p>
            <a:pPr marL="0" marR="0" indent="45720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The insurance company.  What are they asking for?  </a:t>
            </a:r>
          </a:p>
          <a:p>
            <a:pPr marL="0" marR="0" indent="457200">
              <a:spcBef>
                <a:spcPts val="0"/>
              </a:spcBef>
              <a:spcAft>
                <a:spcPts val="0"/>
              </a:spcAft>
            </a:pP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For the contract to be </a:t>
            </a:r>
            <a:r>
              <a:rPr lang="en-US" sz="2400" i="1" dirty="0">
                <a:effectLst/>
                <a:latin typeface="Verdana" panose="020B0604030504040204" pitchFamily="34" charset="0"/>
                <a:ea typeface="Times New Roman" panose="02020603050405020304" pitchFamily="18" charset="0"/>
                <a:cs typeface="Times New Roman" panose="02020603050405020304" pitchFamily="18" charset="0"/>
              </a:rPr>
              <a:t>reformed</a:t>
            </a:r>
            <a:r>
              <a:rPr lang="en-US" sz="2400" dirty="0">
                <a:effectLst/>
                <a:latin typeface="Verdana" panose="020B0604030504040204" pitchFamily="34" charset="0"/>
                <a:ea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3372811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3B972-9205-47F3-AF66-4F58F6191D18}"/>
              </a:ext>
            </a:extLst>
          </p:cNvPr>
          <p:cNvSpPr>
            <a:spLocks noGrp="1"/>
          </p:cNvSpPr>
          <p:nvPr>
            <p:ph type="title"/>
          </p:nvPr>
        </p:nvSpPr>
        <p:spPr/>
        <p:txBody>
          <a:bodyPr/>
          <a:lstStyle/>
          <a:p>
            <a:r>
              <a:rPr lang="en-US"/>
              <a:t>Reformation</a:t>
            </a:r>
          </a:p>
        </p:txBody>
      </p:sp>
      <p:sp>
        <p:nvSpPr>
          <p:cNvPr id="3" name="Content Placeholder 2">
            <a:extLst>
              <a:ext uri="{FF2B5EF4-FFF2-40B4-BE49-F238E27FC236}">
                <a16:creationId xmlns:a16="http://schemas.microsoft.com/office/drawing/2014/main" id="{50ECC9EE-8569-418D-9652-55326B5A1D1E}"/>
              </a:ext>
            </a:extLst>
          </p:cNvPr>
          <p:cNvSpPr>
            <a:spLocks noGrp="1"/>
          </p:cNvSpPr>
          <p:nvPr>
            <p:ph idx="1"/>
          </p:nvPr>
        </p:nvSpPr>
        <p:spPr/>
        <p:txBody>
          <a:bodyPr/>
          <a:lstStyle/>
          <a:p>
            <a:r>
              <a:rPr lang="en-US" sz="2800" dirty="0">
                <a:effectLst/>
                <a:ea typeface="Times New Roman" panose="02020603050405020304" pitchFamily="18" charset="0"/>
                <a:cs typeface="Times New Roman" panose="02020603050405020304" pitchFamily="18" charset="0"/>
              </a:rPr>
              <a:t>Technically, this is an off the contract suit; the insurance company is not suing to enforce the contract but to have the contract </a:t>
            </a:r>
            <a:r>
              <a:rPr lang="en-US" sz="2800" i="1" dirty="0">
                <a:effectLst/>
                <a:ea typeface="Times New Roman" panose="02020603050405020304" pitchFamily="18" charset="0"/>
                <a:cs typeface="Times New Roman" panose="02020603050405020304" pitchFamily="18" charset="0"/>
              </a:rPr>
              <a:t>rewritten</a:t>
            </a:r>
            <a:r>
              <a:rPr lang="en-US" sz="2800" dirty="0">
                <a:effectLst/>
                <a:ea typeface="Times New Roman" panose="02020603050405020304" pitchFamily="18" charset="0"/>
                <a:cs typeface="Times New Roman" panose="02020603050405020304" pitchFamily="18" charset="0"/>
              </a:rPr>
              <a:t>, the way it should have been in the first place.  The suit in reformation is an equitable cause of action; it doesn't charge anyone with breaching a contract.  It just asks for the transcription error to be corrected.</a:t>
            </a:r>
            <a:endParaRPr lang="en-US" sz="4000" dirty="0"/>
          </a:p>
        </p:txBody>
      </p:sp>
    </p:spTree>
    <p:extLst>
      <p:ext uri="{BB962C8B-B14F-4D97-AF65-F5344CB8AC3E}">
        <p14:creationId xmlns:p14="http://schemas.microsoft.com/office/powerpoint/2010/main" val="1174635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ACE70-0D32-BBD5-35AF-A98704FCE58D}"/>
              </a:ext>
            </a:extLst>
          </p:cNvPr>
          <p:cNvSpPr>
            <a:spLocks noGrp="1"/>
          </p:cNvSpPr>
          <p:nvPr>
            <p:ph type="title"/>
          </p:nvPr>
        </p:nvSpPr>
        <p:spPr/>
        <p:txBody>
          <a:bodyPr/>
          <a:lstStyle/>
          <a:p>
            <a:r>
              <a:rPr lang="en-US" sz="4400" dirty="0">
                <a:effectLst/>
                <a:ea typeface="Times New Roman" panose="02020603050405020304" pitchFamily="18" charset="0"/>
                <a:cs typeface="Times New Roman" panose="02020603050405020304" pitchFamily="18" charset="0"/>
              </a:rPr>
              <a:t>Lucy v. </a:t>
            </a:r>
            <a:r>
              <a:rPr lang="en-US" sz="4400" dirty="0" err="1">
                <a:effectLst/>
                <a:ea typeface="Times New Roman" panose="02020603050405020304" pitchFamily="18" charset="0"/>
                <a:cs typeface="Times New Roman" panose="02020603050405020304" pitchFamily="18" charset="0"/>
              </a:rPr>
              <a:t>Zehmer</a:t>
            </a:r>
            <a:endParaRPr lang="en-US" dirty="0"/>
          </a:p>
        </p:txBody>
      </p:sp>
      <p:sp>
        <p:nvSpPr>
          <p:cNvPr id="3" name="Content Placeholder 2">
            <a:extLst>
              <a:ext uri="{FF2B5EF4-FFF2-40B4-BE49-F238E27FC236}">
                <a16:creationId xmlns:a16="http://schemas.microsoft.com/office/drawing/2014/main" id="{5BAB87AE-6CBC-5729-9061-104B518C4994}"/>
              </a:ext>
            </a:extLst>
          </p:cNvPr>
          <p:cNvSpPr>
            <a:spLocks noGrp="1"/>
          </p:cNvSpPr>
          <p:nvPr>
            <p:ph idx="1"/>
          </p:nvPr>
        </p:nvSpPr>
        <p:spPr/>
        <p:txBody>
          <a:bodyPr/>
          <a:lstStyle/>
          <a:p>
            <a:pPr marL="0" marR="0"/>
            <a:r>
              <a:rPr lang="en-US" sz="2400" dirty="0">
                <a:effectLst/>
                <a:ea typeface="Times New Roman" panose="02020603050405020304" pitchFamily="18" charset="0"/>
                <a:cs typeface="Times New Roman" panose="02020603050405020304" pitchFamily="18" charset="0"/>
              </a:rPr>
              <a:t>What if the error was due to a joke, rather than a transcription </a:t>
            </a:r>
            <a:r>
              <a:rPr lang="en-US" sz="2400" dirty="0" err="1">
                <a:effectLst/>
                <a:ea typeface="Times New Roman" panose="02020603050405020304" pitchFamily="18" charset="0"/>
                <a:cs typeface="Times New Roman" panose="02020603050405020304" pitchFamily="18" charset="0"/>
              </a:rPr>
              <a:t>erroris</a:t>
            </a:r>
            <a:r>
              <a:rPr lang="en-US" sz="2400" dirty="0">
                <a:effectLst/>
                <a:ea typeface="Times New Roman" panose="02020603050405020304" pitchFamily="18" charset="0"/>
                <a:cs typeface="Times New Roman" panose="02020603050405020304" pitchFamily="18" charset="0"/>
              </a:rPr>
              <a:t> such a case.  The buyer and seller were drunk--"higher than a Georgia pine"--the buyer offers to buy the seller's farm for $50,000.  The seller thinks it is a joke and writes up a contract.  The seller then tries to enforce the contract.  </a:t>
            </a:r>
          </a:p>
          <a:p>
            <a:pPr marL="0" marR="0"/>
            <a:r>
              <a:rPr lang="en-US" sz="2400" dirty="0">
                <a:ea typeface="Times New Roman" panose="02020603050405020304" pitchFamily="18" charset="0"/>
                <a:cs typeface="Times New Roman" panose="02020603050405020304" pitchFamily="18" charset="0"/>
              </a:rPr>
              <a:t>T</a:t>
            </a:r>
            <a:r>
              <a:rPr lang="en-US" sz="2400" dirty="0">
                <a:effectLst/>
                <a:ea typeface="Times New Roman" panose="02020603050405020304" pitchFamily="18" charset="0"/>
                <a:cs typeface="Times New Roman" panose="02020603050405020304" pitchFamily="18" charset="0"/>
              </a:rPr>
              <a:t>he court enforces the contract.  The court finds that the buyer did not know that the seller was joking and enforces the contract.  The rule is actually fairly well settled: if there is no way the other party could know it was a joke, the joker can't get out of the contract.</a:t>
            </a:r>
          </a:p>
          <a:p>
            <a:pPr marL="0" marR="0"/>
            <a:endParaRPr lang="en-US" dirty="0"/>
          </a:p>
        </p:txBody>
      </p:sp>
    </p:spTree>
    <p:extLst>
      <p:ext uri="{BB962C8B-B14F-4D97-AF65-F5344CB8AC3E}">
        <p14:creationId xmlns:p14="http://schemas.microsoft.com/office/powerpoint/2010/main" val="2596026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5AA09E-46AF-36DE-B10A-3314A15DCFC7}"/>
              </a:ext>
            </a:extLst>
          </p:cNvPr>
          <p:cNvSpPr>
            <a:spLocks noGrp="1"/>
          </p:cNvSpPr>
          <p:nvPr>
            <p:ph type="title"/>
          </p:nvPr>
        </p:nvSpPr>
        <p:spPr/>
        <p:txBody>
          <a:bodyPr/>
          <a:lstStyle/>
          <a:p>
            <a:r>
              <a:rPr lang="en-US" dirty="0"/>
              <a:t>First Variation</a:t>
            </a:r>
          </a:p>
        </p:txBody>
      </p:sp>
      <p:sp>
        <p:nvSpPr>
          <p:cNvPr id="3" name="Content Placeholder 2">
            <a:extLst>
              <a:ext uri="{FF2B5EF4-FFF2-40B4-BE49-F238E27FC236}">
                <a16:creationId xmlns:a16="http://schemas.microsoft.com/office/drawing/2014/main" id="{E8B2AA51-408F-925F-DCDE-06C3BA5E849B}"/>
              </a:ext>
            </a:extLst>
          </p:cNvPr>
          <p:cNvSpPr>
            <a:spLocks noGrp="1"/>
          </p:cNvSpPr>
          <p:nvPr>
            <p:ph idx="1"/>
          </p:nvPr>
        </p:nvSpPr>
        <p:spPr>
          <a:xfrm>
            <a:off x="457200" y="1295400"/>
            <a:ext cx="8229600" cy="4530725"/>
          </a:xfrm>
        </p:spPr>
        <p:txBody>
          <a:bodyPr/>
          <a:lstStyle/>
          <a:p>
            <a:pPr marL="0" marR="0"/>
            <a:r>
              <a:rPr lang="en-US" sz="2800" dirty="0">
                <a:effectLst/>
                <a:ea typeface="Times New Roman" panose="02020603050405020304" pitchFamily="18" charset="0"/>
                <a:cs typeface="Times New Roman" panose="02020603050405020304" pitchFamily="18" charset="0"/>
              </a:rPr>
              <a:t>The buyer has no idea the seller is joking.  The buyer relies on the promise to sell--hires an architect, etc.  </a:t>
            </a:r>
          </a:p>
          <a:p>
            <a:pPr marL="0" marR="0"/>
            <a:r>
              <a:rPr lang="en-US" sz="2800" dirty="0">
                <a:effectLst/>
                <a:ea typeface="Times New Roman" panose="02020603050405020304" pitchFamily="18" charset="0"/>
                <a:cs typeface="Times New Roman" panose="02020603050405020304" pitchFamily="18" charset="0"/>
              </a:rPr>
              <a:t>Who is the better position to avoid the misunderstanding and the loss here?  The seller--by not making the joke, or making it clear that he was joking.  </a:t>
            </a:r>
          </a:p>
          <a:p>
            <a:pPr marL="0" marR="0"/>
            <a:r>
              <a:rPr lang="en-US" sz="2800" dirty="0">
                <a:effectLst/>
                <a:ea typeface="Times New Roman" panose="02020603050405020304" pitchFamily="18" charset="0"/>
                <a:cs typeface="Times New Roman" panose="02020603050405020304" pitchFamily="18" charset="0"/>
              </a:rPr>
              <a:t>Did the joke cause harm?  Yes, money was spent in reliance. So the seller should at least be liable for something; at least for the reliance damages. </a:t>
            </a:r>
            <a:br>
              <a:rPr lang="en-US" sz="2800" dirty="0">
                <a:effectLst/>
                <a:ea typeface="Times New Roman" panose="02020603050405020304" pitchFamily="18" charset="0"/>
              </a:rPr>
            </a:br>
            <a:r>
              <a:rPr lang="en-US" sz="2800" dirty="0">
                <a:effectLst/>
                <a:ea typeface="Times New Roman" panose="02020603050405020304" pitchFamily="18"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1779340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72735-9152-1F58-CFC1-2CF51E33B2EA}"/>
              </a:ext>
            </a:extLst>
          </p:cNvPr>
          <p:cNvSpPr>
            <a:spLocks noGrp="1"/>
          </p:cNvSpPr>
          <p:nvPr>
            <p:ph type="title"/>
          </p:nvPr>
        </p:nvSpPr>
        <p:spPr/>
        <p:txBody>
          <a:bodyPr/>
          <a:lstStyle/>
          <a:p>
            <a:r>
              <a:rPr lang="en-US" dirty="0"/>
              <a:t>Second Variation</a:t>
            </a:r>
          </a:p>
        </p:txBody>
      </p:sp>
      <p:sp>
        <p:nvSpPr>
          <p:cNvPr id="3" name="Content Placeholder 2">
            <a:extLst>
              <a:ext uri="{FF2B5EF4-FFF2-40B4-BE49-F238E27FC236}">
                <a16:creationId xmlns:a16="http://schemas.microsoft.com/office/drawing/2014/main" id="{6E518877-A5E9-9B27-A77E-D1F944FCC7CC}"/>
              </a:ext>
            </a:extLst>
          </p:cNvPr>
          <p:cNvSpPr>
            <a:spLocks noGrp="1"/>
          </p:cNvSpPr>
          <p:nvPr>
            <p:ph idx="1"/>
          </p:nvPr>
        </p:nvSpPr>
        <p:spPr/>
        <p:txBody>
          <a:bodyPr/>
          <a:lstStyle/>
          <a:p>
            <a:r>
              <a:rPr lang="en-US" sz="2800" dirty="0">
                <a:effectLst/>
                <a:latin typeface="Arial" panose="020B0604020202020204" pitchFamily="34" charset="0"/>
                <a:ea typeface="Times New Roman" panose="02020603050405020304" pitchFamily="18" charset="0"/>
                <a:cs typeface="Times New Roman" panose="02020603050405020304" pitchFamily="18" charset="0"/>
              </a:rPr>
              <a:t>It is obvious to everyone in the bar, including the buyer, that the seller is joking.  </a:t>
            </a:r>
          </a:p>
          <a:p>
            <a:r>
              <a:rPr lang="en-US" sz="2800" dirty="0">
                <a:effectLst/>
                <a:latin typeface="Arial" panose="020B0604020202020204" pitchFamily="34" charset="0"/>
                <a:ea typeface="Times New Roman" panose="02020603050405020304" pitchFamily="18" charset="0"/>
                <a:cs typeface="Times New Roman" panose="02020603050405020304" pitchFamily="18" charset="0"/>
              </a:rPr>
              <a:t>The buyer could have prevented the loss--the money spent in reliance--by not snapping up the offer and acting on it.  This is a last clear chance case.  </a:t>
            </a:r>
          </a:p>
          <a:p>
            <a:r>
              <a:rPr lang="en-US" sz="2800" dirty="0">
                <a:effectLst/>
                <a:latin typeface="Arial" panose="020B0604020202020204" pitchFamily="34" charset="0"/>
                <a:ea typeface="Times New Roman" panose="02020603050405020304" pitchFamily="18" charset="0"/>
                <a:cs typeface="Times New Roman" panose="02020603050405020304" pitchFamily="18" charset="0"/>
              </a:rPr>
              <a:t>The buyer has the last clear chance to avoid the loss.  This is the same point as in the mistake cases.  </a:t>
            </a:r>
            <a:endParaRPr lang="en-US" dirty="0"/>
          </a:p>
        </p:txBody>
      </p:sp>
    </p:spTree>
    <p:extLst>
      <p:ext uri="{BB962C8B-B14F-4D97-AF65-F5344CB8AC3E}">
        <p14:creationId xmlns:p14="http://schemas.microsoft.com/office/powerpoint/2010/main" val="26767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8812E28-0155-4853-A6AC-C99A8EC38BA8}"/>
              </a:ext>
            </a:extLst>
          </p:cNvPr>
          <p:cNvPicPr>
            <a:picLocks noChangeAspect="1"/>
          </p:cNvPicPr>
          <p:nvPr/>
        </p:nvPicPr>
        <p:blipFill>
          <a:blip r:embed="rId2"/>
          <a:stretch>
            <a:fillRect/>
          </a:stretch>
        </p:blipFill>
        <p:spPr>
          <a:xfrm>
            <a:off x="273676" y="0"/>
            <a:ext cx="8596648" cy="6858000"/>
          </a:xfrm>
          <a:prstGeom prst="rect">
            <a:avLst/>
          </a:prstGeom>
        </p:spPr>
      </p:pic>
    </p:spTree>
    <p:extLst>
      <p:ext uri="{BB962C8B-B14F-4D97-AF65-F5344CB8AC3E}">
        <p14:creationId xmlns:p14="http://schemas.microsoft.com/office/powerpoint/2010/main" val="3608868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F5D76-D608-B77A-C4AA-6C6A06084E2B}"/>
              </a:ext>
            </a:extLst>
          </p:cNvPr>
          <p:cNvSpPr>
            <a:spLocks noGrp="1"/>
          </p:cNvSpPr>
          <p:nvPr>
            <p:ph type="title"/>
          </p:nvPr>
        </p:nvSpPr>
        <p:spPr/>
        <p:txBody>
          <a:bodyPr/>
          <a:lstStyle/>
          <a:p>
            <a:r>
              <a:rPr lang="en-US" dirty="0"/>
              <a:t>Third Variation</a:t>
            </a:r>
          </a:p>
        </p:txBody>
      </p:sp>
      <p:sp>
        <p:nvSpPr>
          <p:cNvPr id="3" name="Content Placeholder 2">
            <a:extLst>
              <a:ext uri="{FF2B5EF4-FFF2-40B4-BE49-F238E27FC236}">
                <a16:creationId xmlns:a16="http://schemas.microsoft.com/office/drawing/2014/main" id="{21C2F35B-F15D-4893-2047-90BEDFD539BE}"/>
              </a:ext>
            </a:extLst>
          </p:cNvPr>
          <p:cNvSpPr>
            <a:spLocks noGrp="1"/>
          </p:cNvSpPr>
          <p:nvPr>
            <p:ph idx="1"/>
          </p:nvPr>
        </p:nvSpPr>
        <p:spPr/>
        <p:txBody>
          <a:bodyPr/>
          <a:lstStyle/>
          <a:p>
            <a:pPr marL="0" marR="0"/>
            <a:r>
              <a:rPr lang="en-US" sz="2800" dirty="0">
                <a:effectLst/>
                <a:latin typeface="Arial" panose="020B0604020202020204" pitchFamily="34" charset="0"/>
                <a:ea typeface="Times New Roman" panose="02020603050405020304" pitchFamily="18" charset="0"/>
                <a:cs typeface="Times New Roman" panose="02020603050405020304" pitchFamily="18" charset="0"/>
              </a:rPr>
              <a:t>Suppose the buyer does not know the seller is joking and the buyer accepts the offer to sell, thinking it is a serious contract.  Then, before the buyer acts in reliance, the seller reveals that he was joking.  What should we do in this case?</a:t>
            </a:r>
            <a:endParaRPr lang="en-US" sz="2800" dirty="0">
              <a:effectLst/>
              <a:latin typeface="Courier"/>
              <a:ea typeface="Times New Roman" panose="02020603050405020304" pitchFamily="18" charset="0"/>
              <a:cs typeface="Times New Roman" panose="02020603050405020304" pitchFamily="18" charset="0"/>
            </a:endParaRPr>
          </a:p>
          <a:p>
            <a:pPr marL="0" marR="0"/>
            <a:r>
              <a:rPr lang="en-US" sz="2800" dirty="0">
                <a:effectLst/>
                <a:latin typeface="Arial" panose="020B0604020202020204" pitchFamily="34" charset="0"/>
                <a:ea typeface="Times New Roman" panose="02020603050405020304" pitchFamily="18" charset="0"/>
                <a:cs typeface="Times New Roman" panose="02020603050405020304" pitchFamily="18" charset="0"/>
              </a:rPr>
              <a:t>This is like the mistake cases in which the mistake causes no loss, or just a little loss (where there was just a little reliance).  There we said there was no contract.  Shouldn't that be what we say here?</a:t>
            </a:r>
            <a:endParaRPr lang="en-US" sz="2800" dirty="0">
              <a:effectLst/>
              <a:latin typeface="Courier"/>
              <a:ea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727653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3F6ED87-93C6-4C5A-BDBE-5E207B704F10}"/>
              </a:ext>
            </a:extLst>
          </p:cNvPr>
          <p:cNvSpPr>
            <a:spLocks noGrp="1"/>
          </p:cNvSpPr>
          <p:nvPr>
            <p:ph type="title"/>
          </p:nvPr>
        </p:nvSpPr>
        <p:spPr/>
        <p:txBody>
          <a:bodyPr/>
          <a:lstStyle/>
          <a:p>
            <a:r>
              <a:rPr lang="en-US" altLang="en-US" dirty="0"/>
              <a:t>Same Word, </a:t>
            </a:r>
            <a:r>
              <a:rPr lang="en-US" altLang="en-US"/>
              <a:t>Different Meanings</a:t>
            </a:r>
            <a:endParaRPr lang="en-US" altLang="en-US" dirty="0"/>
          </a:p>
        </p:txBody>
      </p:sp>
      <p:sp>
        <p:nvSpPr>
          <p:cNvPr id="13315" name="Rectangle 3">
            <a:extLst>
              <a:ext uri="{FF2B5EF4-FFF2-40B4-BE49-F238E27FC236}">
                <a16:creationId xmlns:a16="http://schemas.microsoft.com/office/drawing/2014/main" id="{829F9334-6BE1-467D-94E6-2BE691F62B7A}"/>
              </a:ext>
            </a:extLst>
          </p:cNvPr>
          <p:cNvSpPr>
            <a:spLocks noChangeArrowheads="1"/>
          </p:cNvSpPr>
          <p:nvPr/>
        </p:nvSpPr>
        <p:spPr bwMode="auto">
          <a:xfrm>
            <a:off x="3426619" y="2319337"/>
            <a:ext cx="102143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350" dirty="0"/>
              <a:t>“Peerless” </a:t>
            </a:r>
          </a:p>
        </p:txBody>
      </p:sp>
      <p:sp>
        <p:nvSpPr>
          <p:cNvPr id="5" name="Oval Callout 4">
            <a:extLst>
              <a:ext uri="{FF2B5EF4-FFF2-40B4-BE49-F238E27FC236}">
                <a16:creationId xmlns:a16="http://schemas.microsoft.com/office/drawing/2014/main" id="{7EFF93A5-3492-4D39-AE55-8B88B5A82334}"/>
              </a:ext>
            </a:extLst>
          </p:cNvPr>
          <p:cNvSpPr/>
          <p:nvPr/>
        </p:nvSpPr>
        <p:spPr>
          <a:xfrm>
            <a:off x="3126581" y="2171700"/>
            <a:ext cx="1438275" cy="742950"/>
          </a:xfrm>
          <a:prstGeom prst="wedgeEllipseCallout">
            <a:avLst>
              <a:gd name="adj1" fmla="val -57283"/>
              <a:gd name="adj2" fmla="val 26416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3317" name="Content Placeholder 3">
            <a:extLst>
              <a:ext uri="{FF2B5EF4-FFF2-40B4-BE49-F238E27FC236}">
                <a16:creationId xmlns:a16="http://schemas.microsoft.com/office/drawing/2014/main" id="{2C2BB18B-BBFD-4C2F-B870-5431654F112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44267" y="2596754"/>
            <a:ext cx="1382315" cy="1504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Oval 6">
            <a:extLst>
              <a:ext uri="{FF2B5EF4-FFF2-40B4-BE49-F238E27FC236}">
                <a16:creationId xmlns:a16="http://schemas.microsoft.com/office/drawing/2014/main" id="{9D53D324-8FA2-447D-8546-8A87A86F15E7}"/>
              </a:ext>
            </a:extLst>
          </p:cNvPr>
          <p:cNvSpPr/>
          <p:nvPr/>
        </p:nvSpPr>
        <p:spPr>
          <a:xfrm>
            <a:off x="1812131" y="4400550"/>
            <a:ext cx="1314450" cy="12001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8" name="Oval 7">
            <a:extLst>
              <a:ext uri="{FF2B5EF4-FFF2-40B4-BE49-F238E27FC236}">
                <a16:creationId xmlns:a16="http://schemas.microsoft.com/office/drawing/2014/main" id="{6E16DA4A-59C8-46D7-81AE-D4FCB5B7095F}"/>
              </a:ext>
            </a:extLst>
          </p:cNvPr>
          <p:cNvSpPr/>
          <p:nvPr/>
        </p:nvSpPr>
        <p:spPr>
          <a:xfrm>
            <a:off x="2124075"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0F6F2EBE-16DC-4B6E-B234-99BB3CE8AC41}"/>
              </a:ext>
            </a:extLst>
          </p:cNvPr>
          <p:cNvSpPr/>
          <p:nvPr/>
        </p:nvSpPr>
        <p:spPr>
          <a:xfrm>
            <a:off x="2669381"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a:extLst>
              <a:ext uri="{FF2B5EF4-FFF2-40B4-BE49-F238E27FC236}">
                <a16:creationId xmlns:a16="http://schemas.microsoft.com/office/drawing/2014/main" id="{D4B3A283-95A6-4F06-9DBD-7726B5772556}"/>
              </a:ext>
            </a:extLst>
          </p:cNvPr>
          <p:cNvSpPr/>
          <p:nvPr/>
        </p:nvSpPr>
        <p:spPr>
          <a:xfrm>
            <a:off x="2314575" y="5219700"/>
            <a:ext cx="272654" cy="85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3B474965-DC70-47F1-BF1F-341D5FFBFAB3}"/>
              </a:ext>
            </a:extLst>
          </p:cNvPr>
          <p:cNvSpPr/>
          <p:nvPr/>
        </p:nvSpPr>
        <p:spPr>
          <a:xfrm>
            <a:off x="4001691" y="4457700"/>
            <a:ext cx="1314450" cy="108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2" name="Oval 11">
            <a:extLst>
              <a:ext uri="{FF2B5EF4-FFF2-40B4-BE49-F238E27FC236}">
                <a16:creationId xmlns:a16="http://schemas.microsoft.com/office/drawing/2014/main" id="{F711187C-EB80-4F50-B0C5-A8A6AE803DA4}"/>
              </a:ext>
            </a:extLst>
          </p:cNvPr>
          <p:cNvSpPr/>
          <p:nvPr/>
        </p:nvSpPr>
        <p:spPr>
          <a:xfrm>
            <a:off x="4245769"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a:extLst>
              <a:ext uri="{FF2B5EF4-FFF2-40B4-BE49-F238E27FC236}">
                <a16:creationId xmlns:a16="http://schemas.microsoft.com/office/drawing/2014/main" id="{50490EE0-08A5-40FC-9FA4-A6DA0A9688CC}"/>
              </a:ext>
            </a:extLst>
          </p:cNvPr>
          <p:cNvSpPr/>
          <p:nvPr/>
        </p:nvSpPr>
        <p:spPr>
          <a:xfrm>
            <a:off x="4779169"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a:extLst>
              <a:ext uri="{FF2B5EF4-FFF2-40B4-BE49-F238E27FC236}">
                <a16:creationId xmlns:a16="http://schemas.microsoft.com/office/drawing/2014/main" id="{E4779319-6C21-48BC-9A22-BB85F49450A2}"/>
              </a:ext>
            </a:extLst>
          </p:cNvPr>
          <p:cNvSpPr/>
          <p:nvPr/>
        </p:nvSpPr>
        <p:spPr>
          <a:xfrm>
            <a:off x="4552950" y="5181600"/>
            <a:ext cx="204788" cy="6786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26" name="TextBox 15">
            <a:extLst>
              <a:ext uri="{FF2B5EF4-FFF2-40B4-BE49-F238E27FC236}">
                <a16:creationId xmlns:a16="http://schemas.microsoft.com/office/drawing/2014/main" id="{F04EC08B-A0D4-4867-9AFA-7A0D1DE9D9F0}"/>
              </a:ext>
            </a:extLst>
          </p:cNvPr>
          <p:cNvSpPr txBox="1">
            <a:spLocks noChangeArrowheads="1"/>
          </p:cNvSpPr>
          <p:nvPr/>
        </p:nvSpPr>
        <p:spPr bwMode="auto">
          <a:xfrm>
            <a:off x="1997869" y="2997995"/>
            <a:ext cx="942975"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350" dirty="0"/>
              <a:t>Early Peerless</a:t>
            </a:r>
          </a:p>
        </p:txBody>
      </p:sp>
      <p:pic>
        <p:nvPicPr>
          <p:cNvPr id="13327" name="Picture 2" descr="http://blogs.technet.com/resized-image.ashx/__size/550x0/__key/communityserver-blogs-components-weblogfiles/00-00-00-91-10/2018.StickFigure_5F00_Robe.png">
            <a:extLst>
              <a:ext uri="{FF2B5EF4-FFF2-40B4-BE49-F238E27FC236}">
                <a16:creationId xmlns:a16="http://schemas.microsoft.com/office/drawing/2014/main" id="{74808F6C-81E5-4B44-859E-7DEAE5E32D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94785" y="2886075"/>
            <a:ext cx="211455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8" name="Content Placeholder 3">
            <a:extLst>
              <a:ext uri="{FF2B5EF4-FFF2-40B4-BE49-F238E27FC236}">
                <a16:creationId xmlns:a16="http://schemas.microsoft.com/office/drawing/2014/main" id="{A5E9E2FE-8A2E-49B1-9C84-AAE5A38E50F4}"/>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468541" y="1635920"/>
            <a:ext cx="2418159" cy="1421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9" name="Content Placeholder 3">
            <a:extLst>
              <a:ext uri="{FF2B5EF4-FFF2-40B4-BE49-F238E27FC236}">
                <a16:creationId xmlns:a16="http://schemas.microsoft.com/office/drawing/2014/main" id="{8F528292-F3DC-4A55-9ECD-88816713D3F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564856" y="2683670"/>
            <a:ext cx="1304925" cy="1422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16">
            <a:extLst>
              <a:ext uri="{FF2B5EF4-FFF2-40B4-BE49-F238E27FC236}">
                <a16:creationId xmlns:a16="http://schemas.microsoft.com/office/drawing/2014/main" id="{E0CFFA14-E211-4757-AE91-48323BCEB130}"/>
              </a:ext>
            </a:extLst>
          </p:cNvPr>
          <p:cNvSpPr txBox="1">
            <a:spLocks noChangeArrowheads="1"/>
          </p:cNvSpPr>
          <p:nvPr/>
        </p:nvSpPr>
        <p:spPr bwMode="auto">
          <a:xfrm>
            <a:off x="4779170" y="2997995"/>
            <a:ext cx="85486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350" dirty="0"/>
              <a:t>Late Peerless</a:t>
            </a:r>
          </a:p>
        </p:txBody>
      </p:sp>
      <p:sp>
        <p:nvSpPr>
          <p:cNvPr id="13331" name="TextBox 21">
            <a:extLst>
              <a:ext uri="{FF2B5EF4-FFF2-40B4-BE49-F238E27FC236}">
                <a16:creationId xmlns:a16="http://schemas.microsoft.com/office/drawing/2014/main" id="{1CE9E34B-89B0-42C8-871A-49D9A9AAA94D}"/>
              </a:ext>
            </a:extLst>
          </p:cNvPr>
          <p:cNvSpPr txBox="1">
            <a:spLocks noChangeArrowheads="1"/>
          </p:cNvSpPr>
          <p:nvPr/>
        </p:nvSpPr>
        <p:spPr bwMode="auto">
          <a:xfrm>
            <a:off x="5972176" y="1928813"/>
            <a:ext cx="1712119"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350" dirty="0"/>
              <a:t>Could be early</a:t>
            </a:r>
          </a:p>
          <a:p>
            <a:pPr eaLnBrk="1" hangingPunct="1">
              <a:spcBef>
                <a:spcPct val="0"/>
              </a:spcBef>
              <a:buClrTx/>
              <a:buSzTx/>
              <a:buFontTx/>
              <a:buNone/>
            </a:pPr>
            <a:r>
              <a:rPr lang="en-US" altLang="en-US" sz="1350" dirty="0"/>
              <a:t>Could be late</a:t>
            </a:r>
          </a:p>
        </p:txBody>
      </p:sp>
      <p:sp>
        <p:nvSpPr>
          <p:cNvPr id="21" name="Line Callout 1 20">
            <a:extLst>
              <a:ext uri="{FF2B5EF4-FFF2-40B4-BE49-F238E27FC236}">
                <a16:creationId xmlns:a16="http://schemas.microsoft.com/office/drawing/2014/main" id="{09891A08-5DDF-484C-9DB0-E35821C91678}"/>
              </a:ext>
            </a:extLst>
          </p:cNvPr>
          <p:cNvSpPr/>
          <p:nvPr/>
        </p:nvSpPr>
        <p:spPr>
          <a:xfrm>
            <a:off x="5992416" y="4814889"/>
            <a:ext cx="1208484" cy="897731"/>
          </a:xfrm>
          <a:prstGeom prst="borderCallout1">
            <a:avLst>
              <a:gd name="adj1" fmla="val 18750"/>
              <a:gd name="adj2" fmla="val -8333"/>
              <a:gd name="adj3" fmla="val -88265"/>
              <a:gd name="adj4" fmla="val 94404"/>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333" name="TextBox 23">
            <a:extLst>
              <a:ext uri="{FF2B5EF4-FFF2-40B4-BE49-F238E27FC236}">
                <a16:creationId xmlns:a16="http://schemas.microsoft.com/office/drawing/2014/main" id="{AB56CD5E-B084-4241-9024-5C0F428BC910}"/>
              </a:ext>
            </a:extLst>
          </p:cNvPr>
          <p:cNvSpPr txBox="1">
            <a:spLocks noChangeArrowheads="1"/>
          </p:cNvSpPr>
          <p:nvPr/>
        </p:nvSpPr>
        <p:spPr bwMode="auto">
          <a:xfrm>
            <a:off x="6097191" y="4972051"/>
            <a:ext cx="989409" cy="7155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bg2"/>
              </a:buClr>
              <a:buSzPct val="45000"/>
              <a:buFont typeface="Wingdings" panose="05000000000000000000" pitchFamily="2" charset="2"/>
              <a:buChar char="n"/>
              <a:defRPr sz="3000">
                <a:solidFill>
                  <a:schemeClr val="tx1"/>
                </a:solidFill>
                <a:latin typeface="Arial" panose="020B0604020202020204" pitchFamily="34" charset="0"/>
              </a:defRPr>
            </a:lvl1pPr>
            <a:lvl2pPr marL="742950" indent="-285750" eaLnBrk="0" hangingPunct="0">
              <a:spcBef>
                <a:spcPct val="20000"/>
              </a:spcBef>
              <a:buClr>
                <a:schemeClr val="bg2"/>
              </a:buClr>
              <a:buSzPct val="45000"/>
              <a:buFont typeface="Wingdings" panose="05000000000000000000" pitchFamily="2" charset="2"/>
              <a:buChar char="q"/>
              <a:defRPr sz="2600">
                <a:solidFill>
                  <a:schemeClr val="tx1"/>
                </a:solidFill>
                <a:latin typeface="Arial" panose="020B0604020202020204" pitchFamily="34" charset="0"/>
              </a:defRPr>
            </a:lvl2pPr>
            <a:lvl3pPr marL="1143000" indent="-228600" eaLnBrk="0" hangingPunct="0">
              <a:spcBef>
                <a:spcPct val="20000"/>
              </a:spcBef>
              <a:buClr>
                <a:schemeClr val="bg2"/>
              </a:buClr>
              <a:buSzPct val="45000"/>
              <a:buFont typeface="Wingdings" panose="05000000000000000000" pitchFamily="2" charset="2"/>
              <a:buChar char="n"/>
              <a:defRPr sz="2200">
                <a:solidFill>
                  <a:schemeClr val="tx1"/>
                </a:solidFill>
                <a:latin typeface="Arial" panose="020B0604020202020204" pitchFamily="34" charset="0"/>
              </a:defRPr>
            </a:lvl3pPr>
            <a:lvl4pPr marL="1600200" indent="-228600" eaLnBrk="0" hangingPunct="0">
              <a:spcBef>
                <a:spcPct val="20000"/>
              </a:spcBef>
              <a:buClr>
                <a:schemeClr val="bg2"/>
              </a:buClr>
              <a:buSzPct val="45000"/>
              <a:buFont typeface="Wingdings" panose="05000000000000000000" pitchFamily="2" charset="2"/>
              <a:buChar char="q"/>
              <a:defRPr sz="2000">
                <a:solidFill>
                  <a:schemeClr val="tx1"/>
                </a:solidFill>
                <a:latin typeface="Arial" panose="020B0604020202020204" pitchFamily="34" charset="0"/>
              </a:defRPr>
            </a:lvl4pPr>
            <a:lvl5pPr marL="2057400" indent="-228600" eaLnBrk="0" hangingPunct="0">
              <a:spcBef>
                <a:spcPct val="20000"/>
              </a:spcBef>
              <a:buClr>
                <a:schemeClr val="bg2"/>
              </a:buClr>
              <a:buSzPct val="4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350"/>
              <a:t>The reasonable person.</a:t>
            </a:r>
          </a:p>
        </p:txBody>
      </p:sp>
      <p:sp>
        <p:nvSpPr>
          <p:cNvPr id="23" name="Oval 22">
            <a:extLst>
              <a:ext uri="{FF2B5EF4-FFF2-40B4-BE49-F238E27FC236}">
                <a16:creationId xmlns:a16="http://schemas.microsoft.com/office/drawing/2014/main" id="{E257B870-2836-49D2-A719-BE90519753B3}"/>
              </a:ext>
            </a:extLst>
          </p:cNvPr>
          <p:cNvSpPr/>
          <p:nvPr/>
        </p:nvSpPr>
        <p:spPr>
          <a:xfrm>
            <a:off x="7115175" y="3195637"/>
            <a:ext cx="85725" cy="10001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Freeform 23">
            <a:extLst>
              <a:ext uri="{FF2B5EF4-FFF2-40B4-BE49-F238E27FC236}">
                <a16:creationId xmlns:a16="http://schemas.microsoft.com/office/drawing/2014/main" id="{8571E66F-C402-4E55-8EFE-94D5D222DEC5}"/>
              </a:ext>
            </a:extLst>
          </p:cNvPr>
          <p:cNvSpPr/>
          <p:nvPr/>
        </p:nvSpPr>
        <p:spPr>
          <a:xfrm>
            <a:off x="7138989" y="3424239"/>
            <a:ext cx="103585" cy="83344"/>
          </a:xfrm>
          <a:custGeom>
            <a:avLst/>
            <a:gdLst>
              <a:gd name="connsiteX0" fmla="*/ 0 w 138545"/>
              <a:gd name="connsiteY0" fmla="*/ 83127 h 111213"/>
              <a:gd name="connsiteX1" fmla="*/ 69272 w 138545"/>
              <a:gd name="connsiteY1" fmla="*/ 110836 h 111213"/>
              <a:gd name="connsiteX2" fmla="*/ 96982 w 138545"/>
              <a:gd name="connsiteY2" fmla="*/ 69272 h 111213"/>
              <a:gd name="connsiteX3" fmla="*/ 138545 w 138545"/>
              <a:gd name="connsiteY3" fmla="*/ 0 h 111213"/>
            </a:gdLst>
            <a:ahLst/>
            <a:cxnLst>
              <a:cxn ang="0">
                <a:pos x="connsiteX0" y="connsiteY0"/>
              </a:cxn>
              <a:cxn ang="0">
                <a:pos x="connsiteX1" y="connsiteY1"/>
              </a:cxn>
              <a:cxn ang="0">
                <a:pos x="connsiteX2" y="connsiteY2"/>
              </a:cxn>
              <a:cxn ang="0">
                <a:pos x="connsiteX3" y="connsiteY3"/>
              </a:cxn>
            </a:cxnLst>
            <a:rect l="l" t="t" r="r" b="b"/>
            <a:pathLst>
              <a:path w="138545" h="111213">
                <a:moveTo>
                  <a:pt x="0" y="83127"/>
                </a:moveTo>
                <a:cubicBezTo>
                  <a:pt x="23091" y="92363"/>
                  <a:pt x="44653" y="114353"/>
                  <a:pt x="69272" y="110836"/>
                </a:cubicBezTo>
                <a:cubicBezTo>
                  <a:pt x="85756" y="108481"/>
                  <a:pt x="89535" y="84165"/>
                  <a:pt x="96982" y="69272"/>
                </a:cubicBezTo>
                <a:cubicBezTo>
                  <a:pt x="132953" y="-2670"/>
                  <a:pt x="84422" y="54123"/>
                  <a:pt x="138545" y="0"/>
                </a:cubicBez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E74F6BA-DA10-422C-A106-7B1BAC6FEEF8}"/>
              </a:ext>
            </a:extLst>
          </p:cNvPr>
          <p:cNvSpPr/>
          <p:nvPr/>
        </p:nvSpPr>
        <p:spPr>
          <a:xfrm>
            <a:off x="571500" y="1085851"/>
            <a:ext cx="8286750" cy="34861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4" name="Text Box 4">
            <a:extLst>
              <a:ext uri="{FF2B5EF4-FFF2-40B4-BE49-F238E27FC236}">
                <a16:creationId xmlns:a16="http://schemas.microsoft.com/office/drawing/2014/main" id="{6162D6A9-B5E2-4C1D-AAE2-CA0CB1FC95E9}"/>
              </a:ext>
            </a:extLst>
          </p:cNvPr>
          <p:cNvSpPr txBox="1">
            <a:spLocks noChangeArrowheads="1"/>
          </p:cNvSpPr>
          <p:nvPr/>
        </p:nvSpPr>
        <p:spPr bwMode="auto">
          <a:xfrm>
            <a:off x="3086100" y="1885950"/>
            <a:ext cx="47434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Objective intent test adequately resolves any ambiguity?</a:t>
            </a:r>
          </a:p>
        </p:txBody>
      </p:sp>
      <p:sp>
        <p:nvSpPr>
          <p:cNvPr id="3075" name="Line 5">
            <a:extLst>
              <a:ext uri="{FF2B5EF4-FFF2-40B4-BE49-F238E27FC236}">
                <a16:creationId xmlns:a16="http://schemas.microsoft.com/office/drawing/2014/main" id="{279A80E3-B5A4-44DD-9A74-64503880F62B}"/>
              </a:ext>
            </a:extLst>
          </p:cNvPr>
          <p:cNvSpPr>
            <a:spLocks noChangeShapeType="1"/>
          </p:cNvSpPr>
          <p:nvPr/>
        </p:nvSpPr>
        <p:spPr bwMode="auto">
          <a:xfrm flipH="1">
            <a:off x="2343150" y="1371600"/>
            <a:ext cx="1657350" cy="6286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6" name="Line 6">
            <a:extLst>
              <a:ext uri="{FF2B5EF4-FFF2-40B4-BE49-F238E27FC236}">
                <a16:creationId xmlns:a16="http://schemas.microsoft.com/office/drawing/2014/main" id="{87D8DED3-9A25-43D9-B2B7-8E117A57E80E}"/>
              </a:ext>
            </a:extLst>
          </p:cNvPr>
          <p:cNvSpPr>
            <a:spLocks noChangeShapeType="1"/>
          </p:cNvSpPr>
          <p:nvPr/>
        </p:nvSpPr>
        <p:spPr bwMode="auto">
          <a:xfrm>
            <a:off x="3974306" y="1371600"/>
            <a:ext cx="8572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7">
            <a:extLst>
              <a:ext uri="{FF2B5EF4-FFF2-40B4-BE49-F238E27FC236}">
                <a16:creationId xmlns:a16="http://schemas.microsoft.com/office/drawing/2014/main" id="{E933441C-9603-48AA-8D55-C302CC6F94A7}"/>
              </a:ext>
            </a:extLst>
          </p:cNvPr>
          <p:cNvSpPr txBox="1">
            <a:spLocks noChangeArrowheads="1"/>
          </p:cNvSpPr>
          <p:nvPr/>
        </p:nvSpPr>
        <p:spPr bwMode="auto">
          <a:xfrm>
            <a:off x="4114800" y="1943101"/>
            <a:ext cx="188595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en-US" altLang="en-US" sz="1350"/>
          </a:p>
        </p:txBody>
      </p:sp>
      <p:sp>
        <p:nvSpPr>
          <p:cNvPr id="3078" name="Text Box 8">
            <a:extLst>
              <a:ext uri="{FF2B5EF4-FFF2-40B4-BE49-F238E27FC236}">
                <a16:creationId xmlns:a16="http://schemas.microsoft.com/office/drawing/2014/main" id="{230D7D7C-36CB-4874-A5E7-48A263192A0E}"/>
              </a:ext>
            </a:extLst>
          </p:cNvPr>
          <p:cNvSpPr txBox="1">
            <a:spLocks noChangeArrowheads="1"/>
          </p:cNvSpPr>
          <p:nvPr/>
        </p:nvSpPr>
        <p:spPr bwMode="auto">
          <a:xfrm>
            <a:off x="4743450" y="2686051"/>
            <a:ext cx="1828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Misunderstanding?</a:t>
            </a:r>
          </a:p>
        </p:txBody>
      </p:sp>
      <p:sp>
        <p:nvSpPr>
          <p:cNvPr id="3079" name="Line 9">
            <a:extLst>
              <a:ext uri="{FF2B5EF4-FFF2-40B4-BE49-F238E27FC236}">
                <a16:creationId xmlns:a16="http://schemas.microsoft.com/office/drawing/2014/main" id="{F537FA6E-7A92-40BF-9952-6BED751CC94A}"/>
              </a:ext>
            </a:extLst>
          </p:cNvPr>
          <p:cNvSpPr>
            <a:spLocks noChangeShapeType="1"/>
          </p:cNvSpPr>
          <p:nvPr/>
        </p:nvSpPr>
        <p:spPr bwMode="auto">
          <a:xfrm flipH="1">
            <a:off x="4514850" y="3028950"/>
            <a:ext cx="8001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Text Box 10">
            <a:extLst>
              <a:ext uri="{FF2B5EF4-FFF2-40B4-BE49-F238E27FC236}">
                <a16:creationId xmlns:a16="http://schemas.microsoft.com/office/drawing/2014/main" id="{950E3723-9AB0-421B-8C08-984D161AAA99}"/>
              </a:ext>
            </a:extLst>
          </p:cNvPr>
          <p:cNvSpPr txBox="1">
            <a:spLocks noChangeArrowheads="1"/>
          </p:cNvSpPr>
          <p:nvPr/>
        </p:nvSpPr>
        <p:spPr bwMode="auto">
          <a:xfrm>
            <a:off x="2457450" y="3429001"/>
            <a:ext cx="28575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One party knows or should know of the misunderstanding?</a:t>
            </a:r>
          </a:p>
        </p:txBody>
      </p:sp>
      <p:sp>
        <p:nvSpPr>
          <p:cNvPr id="3081" name="Line 11">
            <a:extLst>
              <a:ext uri="{FF2B5EF4-FFF2-40B4-BE49-F238E27FC236}">
                <a16:creationId xmlns:a16="http://schemas.microsoft.com/office/drawing/2014/main" id="{4DA970DF-967A-48D1-89C1-7DE5B890FBFE}"/>
              </a:ext>
            </a:extLst>
          </p:cNvPr>
          <p:cNvSpPr>
            <a:spLocks noChangeShapeType="1"/>
          </p:cNvSpPr>
          <p:nvPr/>
        </p:nvSpPr>
        <p:spPr bwMode="auto">
          <a:xfrm flipH="1">
            <a:off x="3086100" y="3943350"/>
            <a:ext cx="5715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12">
            <a:extLst>
              <a:ext uri="{FF2B5EF4-FFF2-40B4-BE49-F238E27FC236}">
                <a16:creationId xmlns:a16="http://schemas.microsoft.com/office/drawing/2014/main" id="{A1EC2F13-0A57-4EBE-98DB-3E374F1D12A4}"/>
              </a:ext>
            </a:extLst>
          </p:cNvPr>
          <p:cNvSpPr>
            <a:spLocks noChangeShapeType="1"/>
          </p:cNvSpPr>
          <p:nvPr/>
        </p:nvSpPr>
        <p:spPr bwMode="auto">
          <a:xfrm>
            <a:off x="3657600" y="3943350"/>
            <a:ext cx="457200" cy="342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Text Box 13">
            <a:extLst>
              <a:ext uri="{FF2B5EF4-FFF2-40B4-BE49-F238E27FC236}">
                <a16:creationId xmlns:a16="http://schemas.microsoft.com/office/drawing/2014/main" id="{68EE7262-0794-4356-8364-3BEF895724B9}"/>
              </a:ext>
            </a:extLst>
          </p:cNvPr>
          <p:cNvSpPr txBox="1">
            <a:spLocks noChangeArrowheads="1"/>
          </p:cNvSpPr>
          <p:nvPr/>
        </p:nvSpPr>
        <p:spPr bwMode="auto">
          <a:xfrm>
            <a:off x="1828800" y="4343400"/>
            <a:ext cx="17145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 contract under Restatement 201—note this may not be the result you want</a:t>
            </a:r>
          </a:p>
        </p:txBody>
      </p:sp>
      <p:sp>
        <p:nvSpPr>
          <p:cNvPr id="3084" name="Text Box 14">
            <a:extLst>
              <a:ext uri="{FF2B5EF4-FFF2-40B4-BE49-F238E27FC236}">
                <a16:creationId xmlns:a16="http://schemas.microsoft.com/office/drawing/2014/main" id="{61820594-7DAE-4943-825E-176C346CF314}"/>
              </a:ext>
            </a:extLst>
          </p:cNvPr>
          <p:cNvSpPr txBox="1">
            <a:spLocks noChangeArrowheads="1"/>
          </p:cNvSpPr>
          <p:nvPr/>
        </p:nvSpPr>
        <p:spPr bwMode="auto">
          <a:xfrm>
            <a:off x="3771900" y="4343401"/>
            <a:ext cx="1028700" cy="113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Interpret against party with knowledge, etc. </a:t>
            </a:r>
          </a:p>
        </p:txBody>
      </p:sp>
      <p:sp>
        <p:nvSpPr>
          <p:cNvPr id="3085" name="Line 15">
            <a:extLst>
              <a:ext uri="{FF2B5EF4-FFF2-40B4-BE49-F238E27FC236}">
                <a16:creationId xmlns:a16="http://schemas.microsoft.com/office/drawing/2014/main" id="{D46A4E9F-B2DB-45E6-9597-AC4FDE4BCEEB}"/>
              </a:ext>
            </a:extLst>
          </p:cNvPr>
          <p:cNvSpPr>
            <a:spLocks noChangeShapeType="1"/>
          </p:cNvSpPr>
          <p:nvPr/>
        </p:nvSpPr>
        <p:spPr bwMode="auto">
          <a:xfrm>
            <a:off x="5314950" y="3028950"/>
            <a:ext cx="120015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Text Box 16">
            <a:extLst>
              <a:ext uri="{FF2B5EF4-FFF2-40B4-BE49-F238E27FC236}">
                <a16:creationId xmlns:a16="http://schemas.microsoft.com/office/drawing/2014/main" id="{3A0B544E-4BA8-4445-8880-23CF40100377}"/>
              </a:ext>
            </a:extLst>
          </p:cNvPr>
          <p:cNvSpPr txBox="1">
            <a:spLocks noChangeArrowheads="1"/>
          </p:cNvSpPr>
          <p:nvPr/>
        </p:nvSpPr>
        <p:spPr bwMode="auto">
          <a:xfrm>
            <a:off x="5600700" y="3486151"/>
            <a:ext cx="24003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Main purpose of the contract can be determined?</a:t>
            </a:r>
          </a:p>
        </p:txBody>
      </p:sp>
      <p:sp>
        <p:nvSpPr>
          <p:cNvPr id="3087" name="Line 17">
            <a:extLst>
              <a:ext uri="{FF2B5EF4-FFF2-40B4-BE49-F238E27FC236}">
                <a16:creationId xmlns:a16="http://schemas.microsoft.com/office/drawing/2014/main" id="{3E17F93B-83FE-4714-894D-B5994FD6389D}"/>
              </a:ext>
            </a:extLst>
          </p:cNvPr>
          <p:cNvSpPr>
            <a:spLocks noChangeShapeType="1"/>
          </p:cNvSpPr>
          <p:nvPr/>
        </p:nvSpPr>
        <p:spPr bwMode="auto">
          <a:xfrm flipH="1">
            <a:off x="5943600" y="3943350"/>
            <a:ext cx="685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Text Box 18">
            <a:extLst>
              <a:ext uri="{FF2B5EF4-FFF2-40B4-BE49-F238E27FC236}">
                <a16:creationId xmlns:a16="http://schemas.microsoft.com/office/drawing/2014/main" id="{B1843027-CE3B-4FEE-AF8E-0CE7018E0A51}"/>
              </a:ext>
            </a:extLst>
          </p:cNvPr>
          <p:cNvSpPr txBox="1">
            <a:spLocks noChangeArrowheads="1"/>
          </p:cNvSpPr>
          <p:nvPr/>
        </p:nvSpPr>
        <p:spPr bwMode="auto">
          <a:xfrm>
            <a:off x="5314950" y="4400551"/>
            <a:ext cx="12573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hypothetical intent test</a:t>
            </a:r>
          </a:p>
        </p:txBody>
      </p:sp>
      <p:sp>
        <p:nvSpPr>
          <p:cNvPr id="3089" name="Line 19">
            <a:extLst>
              <a:ext uri="{FF2B5EF4-FFF2-40B4-BE49-F238E27FC236}">
                <a16:creationId xmlns:a16="http://schemas.microsoft.com/office/drawing/2014/main" id="{319C3E49-6D6D-4CA6-B8E1-A7DB0E7ED75D}"/>
              </a:ext>
            </a:extLst>
          </p:cNvPr>
          <p:cNvSpPr>
            <a:spLocks noChangeShapeType="1"/>
          </p:cNvSpPr>
          <p:nvPr/>
        </p:nvSpPr>
        <p:spPr bwMode="auto">
          <a:xfrm>
            <a:off x="6629400" y="3943350"/>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0" name="Text Box 20">
            <a:extLst>
              <a:ext uri="{FF2B5EF4-FFF2-40B4-BE49-F238E27FC236}">
                <a16:creationId xmlns:a16="http://schemas.microsoft.com/office/drawing/2014/main" id="{5BD103A1-AEBD-403B-A784-8E7BFEA85528}"/>
              </a:ext>
            </a:extLst>
          </p:cNvPr>
          <p:cNvSpPr txBox="1">
            <a:spLocks noChangeArrowheads="1"/>
          </p:cNvSpPr>
          <p:nvPr/>
        </p:nvSpPr>
        <p:spPr bwMode="auto">
          <a:xfrm>
            <a:off x="6800850" y="4514851"/>
            <a:ext cx="1028700"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other strategies</a:t>
            </a:r>
          </a:p>
        </p:txBody>
      </p:sp>
      <p:sp>
        <p:nvSpPr>
          <p:cNvPr id="3091" name="Text Box 21">
            <a:extLst>
              <a:ext uri="{FF2B5EF4-FFF2-40B4-BE49-F238E27FC236}">
                <a16:creationId xmlns:a16="http://schemas.microsoft.com/office/drawing/2014/main" id="{539E1618-0800-4696-BED1-F6FEE2A2F7DF}"/>
              </a:ext>
            </a:extLst>
          </p:cNvPr>
          <p:cNvSpPr txBox="1">
            <a:spLocks noChangeArrowheads="1"/>
          </p:cNvSpPr>
          <p:nvPr/>
        </p:nvSpPr>
        <p:spPr bwMode="auto">
          <a:xfrm>
            <a:off x="3143250" y="2514601"/>
            <a:ext cx="1143000" cy="715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Use objective intent test</a:t>
            </a:r>
          </a:p>
        </p:txBody>
      </p:sp>
      <p:sp>
        <p:nvSpPr>
          <p:cNvPr id="3092" name="Text Box 22">
            <a:extLst>
              <a:ext uri="{FF2B5EF4-FFF2-40B4-BE49-F238E27FC236}">
                <a16:creationId xmlns:a16="http://schemas.microsoft.com/office/drawing/2014/main" id="{7AE80E8F-9DA3-4723-B780-E074F190715F}"/>
              </a:ext>
            </a:extLst>
          </p:cNvPr>
          <p:cNvSpPr txBox="1">
            <a:spLocks noChangeArrowheads="1"/>
          </p:cNvSpPr>
          <p:nvPr/>
        </p:nvSpPr>
        <p:spPr bwMode="auto">
          <a:xfrm>
            <a:off x="3086100" y="1085851"/>
            <a:ext cx="19431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Relevant trade usage?</a:t>
            </a:r>
          </a:p>
        </p:txBody>
      </p:sp>
      <p:sp>
        <p:nvSpPr>
          <p:cNvPr id="3093" name="Line 23">
            <a:extLst>
              <a:ext uri="{FF2B5EF4-FFF2-40B4-BE49-F238E27FC236}">
                <a16:creationId xmlns:a16="http://schemas.microsoft.com/office/drawing/2014/main" id="{46DBA7C6-1E89-4C8F-BBFC-F66959E7F27B}"/>
              </a:ext>
            </a:extLst>
          </p:cNvPr>
          <p:cNvSpPr>
            <a:spLocks noChangeShapeType="1"/>
          </p:cNvSpPr>
          <p:nvPr/>
        </p:nvSpPr>
        <p:spPr bwMode="auto">
          <a:xfrm flipH="1">
            <a:off x="3829050" y="2171700"/>
            <a:ext cx="742950" cy="5143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4" name="Line 24">
            <a:extLst>
              <a:ext uri="{FF2B5EF4-FFF2-40B4-BE49-F238E27FC236}">
                <a16:creationId xmlns:a16="http://schemas.microsoft.com/office/drawing/2014/main" id="{EC210545-A53E-442D-9F17-76DE91FDB567}"/>
              </a:ext>
            </a:extLst>
          </p:cNvPr>
          <p:cNvSpPr>
            <a:spLocks noChangeShapeType="1"/>
          </p:cNvSpPr>
          <p:nvPr/>
        </p:nvSpPr>
        <p:spPr bwMode="auto">
          <a:xfrm>
            <a:off x="4572000" y="2171700"/>
            <a:ext cx="62865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5" name="Text Box 25">
            <a:extLst>
              <a:ext uri="{FF2B5EF4-FFF2-40B4-BE49-F238E27FC236}">
                <a16:creationId xmlns:a16="http://schemas.microsoft.com/office/drawing/2014/main" id="{6FDFC99B-1270-4CD8-AB18-A94138251A6B}"/>
              </a:ext>
            </a:extLst>
          </p:cNvPr>
          <p:cNvSpPr txBox="1">
            <a:spLocks noChangeArrowheads="1"/>
          </p:cNvSpPr>
          <p:nvPr/>
        </p:nvSpPr>
        <p:spPr bwMode="auto">
          <a:xfrm>
            <a:off x="2743200" y="148590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6" name="Text Box 27">
            <a:extLst>
              <a:ext uri="{FF2B5EF4-FFF2-40B4-BE49-F238E27FC236}">
                <a16:creationId xmlns:a16="http://schemas.microsoft.com/office/drawing/2014/main" id="{B2C6B5F2-B131-4790-A932-A43E089751F5}"/>
              </a:ext>
            </a:extLst>
          </p:cNvPr>
          <p:cNvSpPr txBox="1">
            <a:spLocks noChangeArrowheads="1"/>
          </p:cNvSpPr>
          <p:nvPr/>
        </p:nvSpPr>
        <p:spPr bwMode="auto">
          <a:xfrm>
            <a:off x="3657600" y="222885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7" name="Text Box 28">
            <a:extLst>
              <a:ext uri="{FF2B5EF4-FFF2-40B4-BE49-F238E27FC236}">
                <a16:creationId xmlns:a16="http://schemas.microsoft.com/office/drawing/2014/main" id="{B8B5DB41-70C8-4E2F-98B7-D2F0011CAD8F}"/>
              </a:ext>
            </a:extLst>
          </p:cNvPr>
          <p:cNvSpPr txBox="1">
            <a:spLocks noChangeArrowheads="1"/>
          </p:cNvSpPr>
          <p:nvPr/>
        </p:nvSpPr>
        <p:spPr bwMode="auto">
          <a:xfrm>
            <a:off x="4400550" y="302895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098" name="Text Box 29">
            <a:extLst>
              <a:ext uri="{FF2B5EF4-FFF2-40B4-BE49-F238E27FC236}">
                <a16:creationId xmlns:a16="http://schemas.microsoft.com/office/drawing/2014/main" id="{6507F0E4-2528-48CD-8B19-B09644B1A5DB}"/>
              </a:ext>
            </a:extLst>
          </p:cNvPr>
          <p:cNvSpPr txBox="1">
            <a:spLocks noChangeArrowheads="1"/>
          </p:cNvSpPr>
          <p:nvPr/>
        </p:nvSpPr>
        <p:spPr bwMode="auto">
          <a:xfrm>
            <a:off x="2743200" y="394335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099" name="Text Box 30">
            <a:extLst>
              <a:ext uri="{FF2B5EF4-FFF2-40B4-BE49-F238E27FC236}">
                <a16:creationId xmlns:a16="http://schemas.microsoft.com/office/drawing/2014/main" id="{776D075F-18F3-4E2B-8917-61352F96D7CF}"/>
              </a:ext>
            </a:extLst>
          </p:cNvPr>
          <p:cNvSpPr txBox="1">
            <a:spLocks noChangeArrowheads="1"/>
          </p:cNvSpPr>
          <p:nvPr/>
        </p:nvSpPr>
        <p:spPr bwMode="auto">
          <a:xfrm>
            <a:off x="4000500" y="394335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
        <p:nvSpPr>
          <p:cNvPr id="3100" name="Text Box 31">
            <a:extLst>
              <a:ext uri="{FF2B5EF4-FFF2-40B4-BE49-F238E27FC236}">
                <a16:creationId xmlns:a16="http://schemas.microsoft.com/office/drawing/2014/main" id="{51101EF6-E336-41D2-A139-3335059EC7CA}"/>
              </a:ext>
            </a:extLst>
          </p:cNvPr>
          <p:cNvSpPr txBox="1">
            <a:spLocks noChangeArrowheads="1"/>
          </p:cNvSpPr>
          <p:nvPr/>
        </p:nvSpPr>
        <p:spPr bwMode="auto">
          <a:xfrm>
            <a:off x="4514850" y="1428751"/>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1" name="Text Box 34">
            <a:extLst>
              <a:ext uri="{FF2B5EF4-FFF2-40B4-BE49-F238E27FC236}">
                <a16:creationId xmlns:a16="http://schemas.microsoft.com/office/drawing/2014/main" id="{8F2E1DD0-1479-4159-8027-BC43E3F80E82}"/>
              </a:ext>
            </a:extLst>
          </p:cNvPr>
          <p:cNvSpPr txBox="1">
            <a:spLocks noChangeArrowheads="1"/>
          </p:cNvSpPr>
          <p:nvPr/>
        </p:nvSpPr>
        <p:spPr bwMode="auto">
          <a:xfrm>
            <a:off x="4972050" y="2171701"/>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2" name="Text Box 35">
            <a:extLst>
              <a:ext uri="{FF2B5EF4-FFF2-40B4-BE49-F238E27FC236}">
                <a16:creationId xmlns:a16="http://schemas.microsoft.com/office/drawing/2014/main" id="{CA95992A-3A5C-4199-993D-B32DA8FCF866}"/>
              </a:ext>
            </a:extLst>
          </p:cNvPr>
          <p:cNvSpPr txBox="1">
            <a:spLocks noChangeArrowheads="1"/>
          </p:cNvSpPr>
          <p:nvPr/>
        </p:nvSpPr>
        <p:spPr bwMode="auto">
          <a:xfrm>
            <a:off x="5886450" y="3028951"/>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3" name="Text Box 36">
            <a:extLst>
              <a:ext uri="{FF2B5EF4-FFF2-40B4-BE49-F238E27FC236}">
                <a16:creationId xmlns:a16="http://schemas.microsoft.com/office/drawing/2014/main" id="{99D3499F-0F2A-4618-B427-9984E2E8D78E}"/>
              </a:ext>
            </a:extLst>
          </p:cNvPr>
          <p:cNvSpPr txBox="1">
            <a:spLocks noChangeArrowheads="1"/>
          </p:cNvSpPr>
          <p:nvPr/>
        </p:nvSpPr>
        <p:spPr bwMode="auto">
          <a:xfrm>
            <a:off x="7029450" y="4000501"/>
            <a:ext cx="4572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No</a:t>
            </a:r>
          </a:p>
        </p:txBody>
      </p:sp>
      <p:sp>
        <p:nvSpPr>
          <p:cNvPr id="3104" name="Text Box 37">
            <a:extLst>
              <a:ext uri="{FF2B5EF4-FFF2-40B4-BE49-F238E27FC236}">
                <a16:creationId xmlns:a16="http://schemas.microsoft.com/office/drawing/2014/main" id="{CB2CEF24-5C82-465D-8ED3-8518B61BE040}"/>
              </a:ext>
            </a:extLst>
          </p:cNvPr>
          <p:cNvSpPr txBox="1">
            <a:spLocks noChangeArrowheads="1"/>
          </p:cNvSpPr>
          <p:nvPr/>
        </p:nvSpPr>
        <p:spPr bwMode="auto">
          <a:xfrm>
            <a:off x="1371600" y="1943101"/>
            <a:ext cx="13144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Presumption is to interpret in accord with trade usage</a:t>
            </a:r>
          </a:p>
        </p:txBody>
      </p:sp>
      <p:sp>
        <p:nvSpPr>
          <p:cNvPr id="3105" name="Text Box 38">
            <a:extLst>
              <a:ext uri="{FF2B5EF4-FFF2-40B4-BE49-F238E27FC236}">
                <a16:creationId xmlns:a16="http://schemas.microsoft.com/office/drawing/2014/main" id="{D698AEAB-50EF-4025-8075-64281C6B14B4}"/>
              </a:ext>
            </a:extLst>
          </p:cNvPr>
          <p:cNvSpPr txBox="1">
            <a:spLocks noChangeArrowheads="1"/>
          </p:cNvSpPr>
          <p:nvPr/>
        </p:nvSpPr>
        <p:spPr bwMode="auto">
          <a:xfrm>
            <a:off x="5600700" y="4000501"/>
            <a:ext cx="685800"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350"/>
              <a:t>Yes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070F675-C890-4311-8CB1-FE08ABFE92F4}"/>
              </a:ext>
            </a:extLst>
          </p:cNvPr>
          <p:cNvPicPr>
            <a:picLocks noChangeAspect="1"/>
          </p:cNvPicPr>
          <p:nvPr/>
        </p:nvPicPr>
        <p:blipFill>
          <a:blip r:embed="rId2"/>
          <a:stretch>
            <a:fillRect/>
          </a:stretch>
        </p:blipFill>
        <p:spPr>
          <a:xfrm>
            <a:off x="23327" y="-17106"/>
            <a:ext cx="8580469" cy="6635428"/>
          </a:xfrm>
          <a:prstGeom prst="rect">
            <a:avLst/>
          </a:prstGeom>
        </p:spPr>
      </p:pic>
    </p:spTree>
    <p:extLst>
      <p:ext uri="{BB962C8B-B14F-4D97-AF65-F5344CB8AC3E}">
        <p14:creationId xmlns:p14="http://schemas.microsoft.com/office/powerpoint/2010/main" val="2948880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52F85-45F0-4CBB-9689-7A04273F9A75}"/>
              </a:ext>
            </a:extLst>
          </p:cNvPr>
          <p:cNvSpPr>
            <a:spLocks noGrp="1"/>
          </p:cNvSpPr>
          <p:nvPr>
            <p:ph type="title"/>
          </p:nvPr>
        </p:nvSpPr>
        <p:spPr/>
        <p:txBody>
          <a:bodyPr/>
          <a:lstStyle/>
          <a:p>
            <a:r>
              <a:rPr lang="en-US" dirty="0" err="1"/>
              <a:t>Elinsore</a:t>
            </a:r>
            <a:r>
              <a:rPr lang="en-US" dirty="0"/>
              <a:t> Union v. </a:t>
            </a:r>
            <a:r>
              <a:rPr lang="en-US" dirty="0" err="1"/>
              <a:t>Kastorff</a:t>
            </a:r>
            <a:endParaRPr lang="en-US" dirty="0"/>
          </a:p>
        </p:txBody>
      </p:sp>
      <p:sp>
        <p:nvSpPr>
          <p:cNvPr id="3" name="Content Placeholder 2">
            <a:extLst>
              <a:ext uri="{FF2B5EF4-FFF2-40B4-BE49-F238E27FC236}">
                <a16:creationId xmlns:a16="http://schemas.microsoft.com/office/drawing/2014/main" id="{FEE64648-874C-484D-96A4-EA5D03B95E25}"/>
              </a:ext>
            </a:extLst>
          </p:cNvPr>
          <p:cNvSpPr>
            <a:spLocks noGrp="1"/>
          </p:cNvSpPr>
          <p:nvPr>
            <p:ph idx="1"/>
          </p:nvPr>
        </p:nvSpPr>
        <p:spPr>
          <a:xfrm>
            <a:off x="457200" y="1600200"/>
            <a:ext cx="8229600" cy="4800600"/>
          </a:xfrm>
        </p:spPr>
        <p:txBody>
          <a:bodyPr/>
          <a:lstStyle/>
          <a:p>
            <a:r>
              <a:rPr lang="en-US" dirty="0"/>
              <a:t>What was the mistake here?  The contractor added up his figures wrong; he submitted a bid just under $90,000 when he meant to bid just under $99,500.  </a:t>
            </a:r>
          </a:p>
          <a:p>
            <a:r>
              <a:rPr lang="en-US" dirty="0"/>
              <a:t>The contractor discovered his mistake the next morning and tried to cancel, but the school dist. insisted that it was too late, that the contract has already been made.  </a:t>
            </a:r>
          </a:p>
          <a:p>
            <a:r>
              <a:rPr lang="en-US" dirty="0"/>
              <a:t>The court held that the contractor could rescind the contract. </a:t>
            </a:r>
          </a:p>
        </p:txBody>
      </p:sp>
    </p:spTree>
    <p:extLst>
      <p:ext uri="{BB962C8B-B14F-4D97-AF65-F5344CB8AC3E}">
        <p14:creationId xmlns:p14="http://schemas.microsoft.com/office/powerpoint/2010/main" val="72744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Content Placeholder 3">
            <a:extLst>
              <a:ext uri="{FF2B5EF4-FFF2-40B4-BE49-F238E27FC236}">
                <a16:creationId xmlns:a16="http://schemas.microsoft.com/office/drawing/2014/main" id="{C7909026-C8BA-488D-B42A-4FAE1D8F0D5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470314" y="2307864"/>
            <a:ext cx="1771650" cy="1930004"/>
          </a:xfrm>
        </p:spPr>
      </p:pic>
      <p:pic>
        <p:nvPicPr>
          <p:cNvPr id="6147" name="Content Placeholder 3">
            <a:extLst>
              <a:ext uri="{FF2B5EF4-FFF2-40B4-BE49-F238E27FC236}">
                <a16:creationId xmlns:a16="http://schemas.microsoft.com/office/drawing/2014/main" id="{32D29B39-B049-4DC7-8E95-03FA31C280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663924" y="2181979"/>
            <a:ext cx="1771650" cy="193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8" name="Title 1">
            <a:extLst>
              <a:ext uri="{FF2B5EF4-FFF2-40B4-BE49-F238E27FC236}">
                <a16:creationId xmlns:a16="http://schemas.microsoft.com/office/drawing/2014/main" id="{A4F5ED17-12F7-4BAA-9AF3-59E6A4E0399E}"/>
              </a:ext>
            </a:extLst>
          </p:cNvPr>
          <p:cNvSpPr>
            <a:spLocks noGrp="1"/>
          </p:cNvSpPr>
          <p:nvPr>
            <p:ph type="title"/>
          </p:nvPr>
        </p:nvSpPr>
        <p:spPr>
          <a:xfrm>
            <a:off x="457200" y="469246"/>
            <a:ext cx="8229600" cy="854869"/>
          </a:xfrm>
        </p:spPr>
        <p:txBody>
          <a:bodyPr/>
          <a:lstStyle/>
          <a:p>
            <a:r>
              <a:rPr lang="en-US" altLang="en-US" dirty="0"/>
              <a:t>What Makes the Mistake </a:t>
            </a:r>
            <a:r>
              <a:rPr lang="en-US" altLang="en-US" i="1" dirty="0" err="1"/>
              <a:t>Unilatera</a:t>
            </a:r>
            <a:r>
              <a:rPr lang="en-US" altLang="en-US" dirty="0"/>
              <a:t>?</a:t>
            </a:r>
          </a:p>
        </p:txBody>
      </p:sp>
      <p:sp>
        <p:nvSpPr>
          <p:cNvPr id="5" name="Oval 4">
            <a:extLst>
              <a:ext uri="{FF2B5EF4-FFF2-40B4-BE49-F238E27FC236}">
                <a16:creationId xmlns:a16="http://schemas.microsoft.com/office/drawing/2014/main" id="{C7E2E975-7992-4A36-9C55-8EEFE258B1C2}"/>
              </a:ext>
            </a:extLst>
          </p:cNvPr>
          <p:cNvSpPr/>
          <p:nvPr/>
        </p:nvSpPr>
        <p:spPr>
          <a:xfrm>
            <a:off x="2228850" y="4400550"/>
            <a:ext cx="1314450" cy="12001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6" name="Oval 5">
            <a:extLst>
              <a:ext uri="{FF2B5EF4-FFF2-40B4-BE49-F238E27FC236}">
                <a16:creationId xmlns:a16="http://schemas.microsoft.com/office/drawing/2014/main" id="{FC4E0412-54F0-49C1-8A69-A16BF1BFC5BF}"/>
              </a:ext>
            </a:extLst>
          </p:cNvPr>
          <p:cNvSpPr/>
          <p:nvPr/>
        </p:nvSpPr>
        <p:spPr>
          <a:xfrm>
            <a:off x="2540794"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a:extLst>
              <a:ext uri="{FF2B5EF4-FFF2-40B4-BE49-F238E27FC236}">
                <a16:creationId xmlns:a16="http://schemas.microsoft.com/office/drawing/2014/main" id="{8C7E099E-7860-4C9B-B048-06462862436F}"/>
              </a:ext>
            </a:extLst>
          </p:cNvPr>
          <p:cNvSpPr/>
          <p:nvPr/>
        </p:nvSpPr>
        <p:spPr>
          <a:xfrm>
            <a:off x="3086100" y="4702969"/>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a:extLst>
              <a:ext uri="{FF2B5EF4-FFF2-40B4-BE49-F238E27FC236}">
                <a16:creationId xmlns:a16="http://schemas.microsoft.com/office/drawing/2014/main" id="{49E3DCFB-85D1-452D-91EA-D59AB55FA61E}"/>
              </a:ext>
            </a:extLst>
          </p:cNvPr>
          <p:cNvSpPr/>
          <p:nvPr/>
        </p:nvSpPr>
        <p:spPr>
          <a:xfrm>
            <a:off x="2731294" y="5219700"/>
            <a:ext cx="272654" cy="8572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ectangle 9">
            <a:extLst>
              <a:ext uri="{FF2B5EF4-FFF2-40B4-BE49-F238E27FC236}">
                <a16:creationId xmlns:a16="http://schemas.microsoft.com/office/drawing/2014/main" id="{BCC76291-EE3F-445E-8CB0-917B8D1054FD}"/>
              </a:ext>
            </a:extLst>
          </p:cNvPr>
          <p:cNvSpPr/>
          <p:nvPr/>
        </p:nvSpPr>
        <p:spPr>
          <a:xfrm>
            <a:off x="5257800" y="4400550"/>
            <a:ext cx="1314450" cy="10858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a:p>
        </p:txBody>
      </p:sp>
      <p:sp>
        <p:nvSpPr>
          <p:cNvPr id="15" name="Oval 14">
            <a:extLst>
              <a:ext uri="{FF2B5EF4-FFF2-40B4-BE49-F238E27FC236}">
                <a16:creationId xmlns:a16="http://schemas.microsoft.com/office/drawing/2014/main" id="{CCFD263F-97A9-4FA4-A4C0-8A3E9CF2D67D}"/>
              </a:ext>
            </a:extLst>
          </p:cNvPr>
          <p:cNvSpPr/>
          <p:nvPr/>
        </p:nvSpPr>
        <p:spPr>
          <a:xfrm>
            <a:off x="5584031" y="4617244"/>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a:extLst>
              <a:ext uri="{FF2B5EF4-FFF2-40B4-BE49-F238E27FC236}">
                <a16:creationId xmlns:a16="http://schemas.microsoft.com/office/drawing/2014/main" id="{411BD5EF-A839-4949-AB73-9EEDFE1447CA}"/>
              </a:ext>
            </a:extLst>
          </p:cNvPr>
          <p:cNvSpPr/>
          <p:nvPr/>
        </p:nvSpPr>
        <p:spPr>
          <a:xfrm>
            <a:off x="6129338" y="4617244"/>
            <a:ext cx="171450" cy="17145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a:extLst>
              <a:ext uri="{FF2B5EF4-FFF2-40B4-BE49-F238E27FC236}">
                <a16:creationId xmlns:a16="http://schemas.microsoft.com/office/drawing/2014/main" id="{80705E4C-A7B3-4D8B-8A0C-4DA8EA1440AA}"/>
              </a:ext>
            </a:extLst>
          </p:cNvPr>
          <p:cNvSpPr/>
          <p:nvPr/>
        </p:nvSpPr>
        <p:spPr>
          <a:xfrm>
            <a:off x="5779294" y="5149455"/>
            <a:ext cx="204788" cy="6786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a:extLst>
              <a:ext uri="{FF2B5EF4-FFF2-40B4-BE49-F238E27FC236}">
                <a16:creationId xmlns:a16="http://schemas.microsoft.com/office/drawing/2014/main" id="{26DD6142-A60D-4874-B0FA-6ECCAD94F4D1}"/>
              </a:ext>
            </a:extLst>
          </p:cNvPr>
          <p:cNvSpPr txBox="1"/>
          <p:nvPr/>
        </p:nvSpPr>
        <p:spPr>
          <a:xfrm>
            <a:off x="811857" y="2846899"/>
            <a:ext cx="1771649" cy="300082"/>
          </a:xfrm>
          <a:prstGeom prst="rect">
            <a:avLst/>
          </a:prstGeom>
          <a:noFill/>
        </p:spPr>
        <p:txBody>
          <a:bodyPr wrap="square" rtlCol="0">
            <a:spAutoFit/>
          </a:bodyPr>
          <a:lstStyle/>
          <a:p>
            <a:r>
              <a:rPr lang="en-US" sz="1350" dirty="0">
                <a:latin typeface="Verdana" panose="020B0604030504040204" pitchFamily="34" charset="0"/>
                <a:cs typeface="Times New Roman" panose="02020603050405020304" pitchFamily="18" charset="0"/>
              </a:rPr>
              <a:t>Correct</a:t>
            </a:r>
            <a:endParaRPr lang="en-US" dirty="0"/>
          </a:p>
        </p:txBody>
      </p:sp>
      <p:sp>
        <p:nvSpPr>
          <p:cNvPr id="3" name="TextBox 2">
            <a:extLst>
              <a:ext uri="{FF2B5EF4-FFF2-40B4-BE49-F238E27FC236}">
                <a16:creationId xmlns:a16="http://schemas.microsoft.com/office/drawing/2014/main" id="{3B5EA650-2C5E-4AC3-8995-B9E3F7C5F749}"/>
              </a:ext>
            </a:extLst>
          </p:cNvPr>
          <p:cNvSpPr txBox="1"/>
          <p:nvPr/>
        </p:nvSpPr>
        <p:spPr>
          <a:xfrm>
            <a:off x="5915025" y="2811156"/>
            <a:ext cx="1451493" cy="300082"/>
          </a:xfrm>
          <a:prstGeom prst="rect">
            <a:avLst/>
          </a:prstGeom>
          <a:noFill/>
        </p:spPr>
        <p:txBody>
          <a:bodyPr wrap="square" rtlCol="0">
            <a:spAutoFit/>
          </a:bodyPr>
          <a:lstStyle/>
          <a:p>
            <a:r>
              <a:rPr lang="en-US" sz="1350" dirty="0">
                <a:latin typeface="Verdana" panose="020B0604030504040204" pitchFamily="34" charset="0"/>
                <a:cs typeface="Times New Roman" panose="02020603050405020304" pitchFamily="18" charset="0"/>
              </a:rPr>
              <a:t>Correct</a:t>
            </a:r>
            <a:endParaRPr lang="en-US" dirty="0"/>
          </a:p>
        </p:txBody>
      </p:sp>
      <p:cxnSp>
        <p:nvCxnSpPr>
          <p:cNvPr id="19" name="Straight Arrow Connector 18">
            <a:extLst>
              <a:ext uri="{FF2B5EF4-FFF2-40B4-BE49-F238E27FC236}">
                <a16:creationId xmlns:a16="http://schemas.microsoft.com/office/drawing/2014/main" id="{7DAB62B3-3E85-4DE6-A2ED-7CA3933CD2AC}"/>
              </a:ext>
            </a:extLst>
          </p:cNvPr>
          <p:cNvCxnSpPr>
            <a:cxnSpLocks/>
          </p:cNvCxnSpPr>
          <p:nvPr/>
        </p:nvCxnSpPr>
        <p:spPr>
          <a:xfrm flipV="1">
            <a:off x="4398124" y="2971800"/>
            <a:ext cx="1265800" cy="717007"/>
          </a:xfrm>
          <a:prstGeom prst="straightConnector1">
            <a:avLst/>
          </a:prstGeom>
          <a:ln w="38100">
            <a:solidFill>
              <a:srgbClr val="FF0000"/>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7" name="Speech Bubble: Rectangle 6">
            <a:extLst>
              <a:ext uri="{FF2B5EF4-FFF2-40B4-BE49-F238E27FC236}">
                <a16:creationId xmlns:a16="http://schemas.microsoft.com/office/drawing/2014/main" id="{E34CC15C-20B9-C44A-794E-98BCBA3AD32F}"/>
              </a:ext>
            </a:extLst>
          </p:cNvPr>
          <p:cNvSpPr/>
          <p:nvPr/>
        </p:nvSpPr>
        <p:spPr>
          <a:xfrm>
            <a:off x="2562030" y="3688807"/>
            <a:ext cx="1836094" cy="539859"/>
          </a:xfrm>
          <a:prstGeom prst="wedgeRectCallou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3F93F688-B244-BE6A-9320-9ACF4972F15E}"/>
              </a:ext>
            </a:extLst>
          </p:cNvPr>
          <p:cNvSpPr txBox="1"/>
          <p:nvPr/>
        </p:nvSpPr>
        <p:spPr>
          <a:xfrm>
            <a:off x="2657475" y="3797790"/>
            <a:ext cx="2088403" cy="300082"/>
          </a:xfrm>
          <a:prstGeom prst="rect">
            <a:avLst/>
          </a:prstGeom>
          <a:noFill/>
        </p:spPr>
        <p:txBody>
          <a:bodyPr wrap="square" rtlCol="0">
            <a:spAutoFit/>
          </a:bodyPr>
          <a:lstStyle/>
          <a:p>
            <a:r>
              <a:rPr lang="en-US" sz="1350" dirty="0">
                <a:latin typeface="Verdana" panose="020B0604030504040204" pitchFamily="34" charset="0"/>
                <a:cs typeface="Times New Roman" panose="02020603050405020304" pitchFamily="18" charset="0"/>
              </a:rPr>
              <a:t>“My bid is correct.”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C742D-94FC-465E-8859-E01335AFE7AD}"/>
              </a:ext>
            </a:extLst>
          </p:cNvPr>
          <p:cNvSpPr>
            <a:spLocks noGrp="1"/>
          </p:cNvSpPr>
          <p:nvPr>
            <p:ph type="title"/>
          </p:nvPr>
        </p:nvSpPr>
        <p:spPr/>
        <p:txBody>
          <a:bodyPr/>
          <a:lstStyle/>
          <a:p>
            <a:r>
              <a:rPr lang="en-US" dirty="0"/>
              <a:t>Who Ought to Bear the Loss?</a:t>
            </a:r>
          </a:p>
        </p:txBody>
      </p:sp>
      <p:sp>
        <p:nvSpPr>
          <p:cNvPr id="5" name="Text Placeholder 11">
            <a:extLst>
              <a:ext uri="{FF2B5EF4-FFF2-40B4-BE49-F238E27FC236}">
                <a16:creationId xmlns:a16="http://schemas.microsoft.com/office/drawing/2014/main" id="{77FDF9DA-FFC1-419C-BB51-0F6BE817B66F}"/>
              </a:ext>
            </a:extLst>
          </p:cNvPr>
          <p:cNvSpPr txBox="1">
            <a:spLocks/>
          </p:cNvSpPr>
          <p:nvPr/>
        </p:nvSpPr>
        <p:spPr bwMode="auto">
          <a:xfrm>
            <a:off x="457200" y="2008585"/>
            <a:ext cx="4040188" cy="479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a:t>Enforce </a:t>
            </a:r>
            <a:endParaRPr lang="en-US" sz="2250" kern="0" dirty="0"/>
          </a:p>
        </p:txBody>
      </p:sp>
      <p:sp>
        <p:nvSpPr>
          <p:cNvPr id="6" name="Content Placeholder 12">
            <a:extLst>
              <a:ext uri="{FF2B5EF4-FFF2-40B4-BE49-F238E27FC236}">
                <a16:creationId xmlns:a16="http://schemas.microsoft.com/office/drawing/2014/main" id="{8BE8F297-5D4D-45E8-A80B-3E084712BE7C}"/>
              </a:ext>
            </a:extLst>
          </p:cNvPr>
          <p:cNvSpPr txBox="1">
            <a:spLocks/>
          </p:cNvSpPr>
          <p:nvPr/>
        </p:nvSpPr>
        <p:spPr>
          <a:xfrm>
            <a:off x="457200" y="2488407"/>
            <a:ext cx="4040188" cy="1797844"/>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Contractor in underpaid/losing contract</a:t>
            </a:r>
          </a:p>
        </p:txBody>
      </p:sp>
      <p:sp>
        <p:nvSpPr>
          <p:cNvPr id="7" name="Text Placeholder 13">
            <a:extLst>
              <a:ext uri="{FF2B5EF4-FFF2-40B4-BE49-F238E27FC236}">
                <a16:creationId xmlns:a16="http://schemas.microsoft.com/office/drawing/2014/main" id="{04AE6307-8281-4DCD-83B3-AD0D3249E7ED}"/>
              </a:ext>
            </a:extLst>
          </p:cNvPr>
          <p:cNvSpPr txBox="1">
            <a:spLocks/>
          </p:cNvSpPr>
          <p:nvPr/>
        </p:nvSpPr>
        <p:spPr>
          <a:xfrm>
            <a:off x="4645026" y="2008585"/>
            <a:ext cx="4041775" cy="479822"/>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Not enforce</a:t>
            </a:r>
          </a:p>
        </p:txBody>
      </p:sp>
      <p:sp>
        <p:nvSpPr>
          <p:cNvPr id="8" name="Content Placeholder 14">
            <a:extLst>
              <a:ext uri="{FF2B5EF4-FFF2-40B4-BE49-F238E27FC236}">
                <a16:creationId xmlns:a16="http://schemas.microsoft.com/office/drawing/2014/main" id="{D60602A5-05A1-4479-AD4C-C4B6486934CC}"/>
              </a:ext>
            </a:extLst>
          </p:cNvPr>
          <p:cNvSpPr txBox="1">
            <a:spLocks/>
          </p:cNvSpPr>
          <p:nvPr/>
        </p:nvSpPr>
        <p:spPr>
          <a:xfrm>
            <a:off x="4645026" y="2488406"/>
            <a:ext cx="4041775" cy="2083593"/>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Contractor not in underpaid/losing contract</a:t>
            </a:r>
          </a:p>
          <a:p>
            <a:r>
              <a:rPr lang="en-US" sz="2250" kern="0" dirty="0"/>
              <a:t>Is the School Board</a:t>
            </a:r>
            <a:r>
              <a:rPr lang="en-US" sz="2250" i="1" kern="0" dirty="0"/>
              <a:t> no worse off </a:t>
            </a:r>
            <a:r>
              <a:rPr lang="en-US" sz="2250" kern="0" dirty="0"/>
              <a:t>than if mistake  had not been made?</a:t>
            </a:r>
          </a:p>
        </p:txBody>
      </p:sp>
      <p:sp>
        <p:nvSpPr>
          <p:cNvPr id="9" name="TextBox 8">
            <a:extLst>
              <a:ext uri="{FF2B5EF4-FFF2-40B4-BE49-F238E27FC236}">
                <a16:creationId xmlns:a16="http://schemas.microsoft.com/office/drawing/2014/main" id="{BCEC6B22-685B-4297-8DC7-C0199EA382FE}"/>
              </a:ext>
            </a:extLst>
          </p:cNvPr>
          <p:cNvSpPr txBox="1"/>
          <p:nvPr/>
        </p:nvSpPr>
        <p:spPr>
          <a:xfrm>
            <a:off x="457200" y="5105400"/>
            <a:ext cx="7543800" cy="461665"/>
          </a:xfrm>
          <a:prstGeom prst="rect">
            <a:avLst/>
          </a:prstGeom>
          <a:noFill/>
        </p:spPr>
        <p:txBody>
          <a:bodyPr wrap="square" rtlCol="0">
            <a:spAutoFit/>
          </a:bodyPr>
          <a:lstStyle/>
          <a:p>
            <a:r>
              <a:rPr lang="en-US" sz="2400" dirty="0"/>
              <a:t>For a clear “Yes” make two more assumptions. </a:t>
            </a:r>
            <a:endParaRPr lang="en-US" dirty="0"/>
          </a:p>
        </p:txBody>
      </p:sp>
    </p:spTree>
    <p:extLst>
      <p:ext uri="{BB962C8B-B14F-4D97-AF65-F5344CB8AC3E}">
        <p14:creationId xmlns:p14="http://schemas.microsoft.com/office/powerpoint/2010/main" val="105688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D62D9-72B9-456A-94BB-30D3C1BB0CBE}"/>
              </a:ext>
            </a:extLst>
          </p:cNvPr>
          <p:cNvSpPr>
            <a:spLocks noGrp="1"/>
          </p:cNvSpPr>
          <p:nvPr>
            <p:ph type="title"/>
          </p:nvPr>
        </p:nvSpPr>
        <p:spPr/>
        <p:txBody>
          <a:bodyPr/>
          <a:lstStyle/>
          <a:p>
            <a:r>
              <a:rPr lang="en-US" dirty="0"/>
              <a:t>Variation 1</a:t>
            </a:r>
          </a:p>
        </p:txBody>
      </p:sp>
      <p:sp>
        <p:nvSpPr>
          <p:cNvPr id="3" name="Content Placeholder 2">
            <a:extLst>
              <a:ext uri="{FF2B5EF4-FFF2-40B4-BE49-F238E27FC236}">
                <a16:creationId xmlns:a16="http://schemas.microsoft.com/office/drawing/2014/main" id="{DD1A3460-82DF-41E1-A0B4-C7005E38F0A8}"/>
              </a:ext>
            </a:extLst>
          </p:cNvPr>
          <p:cNvSpPr>
            <a:spLocks noGrp="1"/>
          </p:cNvSpPr>
          <p:nvPr>
            <p:ph idx="1"/>
          </p:nvPr>
        </p:nvSpPr>
        <p:spPr>
          <a:xfrm>
            <a:off x="457200" y="1219200"/>
            <a:ext cx="8229600" cy="5486400"/>
          </a:xfrm>
        </p:spPr>
        <p:txBody>
          <a:bodyPr/>
          <a:lstStyle/>
          <a:p>
            <a:r>
              <a:rPr lang="en-US" sz="2700" i="1" dirty="0"/>
              <a:t>First assumption</a:t>
            </a:r>
            <a:r>
              <a:rPr lang="en-US" sz="2700" dirty="0"/>
              <a:t>: The school district still has no way of realizing the mistake, but this time the contractor discovers the mistake prior to beginning work.  </a:t>
            </a:r>
          </a:p>
          <a:p>
            <a:r>
              <a:rPr lang="en-US" sz="2700" i="1" dirty="0"/>
              <a:t>Second assumption</a:t>
            </a:r>
            <a:r>
              <a:rPr lang="en-US" sz="2700" dirty="0"/>
              <a:t>: The school district can still accept the next lowest bid--say that was $97,000.  This is not as good as the $90,000 contract, but they are no worse off than if the mistake had not been made. Then the $97,000 bid would have been the lowest.</a:t>
            </a:r>
          </a:p>
          <a:p>
            <a:r>
              <a:rPr lang="en-US" sz="2700" dirty="0"/>
              <a:t>We can take this as an example of a case in which it would be unconscionable to enforce the contract.</a:t>
            </a:r>
          </a:p>
        </p:txBody>
      </p:sp>
    </p:spTree>
    <p:extLst>
      <p:ext uri="{BB962C8B-B14F-4D97-AF65-F5344CB8AC3E}">
        <p14:creationId xmlns:p14="http://schemas.microsoft.com/office/powerpoint/2010/main" val="3261209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73FA8-717A-4C1E-8A34-7AD4FB9DCE67}"/>
              </a:ext>
            </a:extLst>
          </p:cNvPr>
          <p:cNvSpPr>
            <a:spLocks noGrp="1"/>
          </p:cNvSpPr>
          <p:nvPr>
            <p:ph type="title"/>
          </p:nvPr>
        </p:nvSpPr>
        <p:spPr/>
        <p:txBody>
          <a:bodyPr/>
          <a:lstStyle/>
          <a:p>
            <a:r>
              <a:rPr lang="en-US" dirty="0"/>
              <a:t>Variation 2</a:t>
            </a:r>
            <a:endParaRPr lang="en-US" i="1" dirty="0"/>
          </a:p>
        </p:txBody>
      </p:sp>
      <p:sp>
        <p:nvSpPr>
          <p:cNvPr id="3" name="Content Placeholder 2">
            <a:extLst>
              <a:ext uri="{FF2B5EF4-FFF2-40B4-BE49-F238E27FC236}">
                <a16:creationId xmlns:a16="http://schemas.microsoft.com/office/drawing/2014/main" id="{84041CE8-EB4D-4B55-A3FC-1476D1CBC50C}"/>
              </a:ext>
            </a:extLst>
          </p:cNvPr>
          <p:cNvSpPr>
            <a:spLocks noGrp="1"/>
          </p:cNvSpPr>
          <p:nvPr>
            <p:ph idx="1"/>
          </p:nvPr>
        </p:nvSpPr>
        <p:spPr/>
        <p:txBody>
          <a:bodyPr/>
          <a:lstStyle/>
          <a:p>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As in Variation 1, </a:t>
            </a:r>
            <a:r>
              <a:rPr lang="en-US" sz="2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t</a:t>
            </a:r>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he contractor’s </a:t>
            </a:r>
            <a:r>
              <a:rPr lang="en-US" sz="2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intended bid is $99,500 but he submits $90,000 </a:t>
            </a:r>
            <a:r>
              <a:rPr lang="en-US" sz="2400">
                <a:solidFill>
                  <a:srgbClr val="000000"/>
                </a:solidFill>
                <a:latin typeface="Verdana" panose="020B0604030504040204" pitchFamily="34" charset="0"/>
                <a:ea typeface="Calibri" panose="020F0502020204030204" pitchFamily="34" charset="0"/>
                <a:cs typeface="Times New Roman" panose="02020603050405020304" pitchFamily="18" charset="0"/>
              </a:rPr>
              <a:t>by mistake.  </a:t>
            </a:r>
            <a:endPar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p>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Suppose the school district had no way of discovering the mistake, and the contractor did not notice it either.  The contractor begins work, spends $</a:t>
            </a:r>
            <a:r>
              <a:rPr lang="en-US" sz="2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5</a:t>
            </a:r>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0,000, and then notices the mistake.  </a:t>
            </a:r>
          </a:p>
          <a:p>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Can the contractor get out of the contract?  </a:t>
            </a:r>
          </a:p>
          <a:p>
            <a:r>
              <a:rPr lang="en-US" sz="2400" dirty="0">
                <a:solidFill>
                  <a:srgbClr val="000000"/>
                </a:solidFill>
                <a:latin typeface="Verdana" panose="020B0604030504040204" pitchFamily="34" charset="0"/>
                <a:cs typeface="Times New Roman" panose="02020603050405020304" pitchFamily="18" charset="0"/>
              </a:rPr>
              <a:t>(a) Yes</a:t>
            </a:r>
          </a:p>
          <a:p>
            <a:r>
              <a:rPr lang="en-US" sz="2400" dirty="0">
                <a:solidFill>
                  <a:srgbClr val="000000"/>
                </a:solidFill>
                <a:latin typeface="Verdana" panose="020B0604030504040204" pitchFamily="34" charset="0"/>
                <a:cs typeface="Times New Roman" panose="02020603050405020304" pitchFamily="18" charset="0"/>
              </a:rPr>
              <a:t>(b) No</a:t>
            </a:r>
            <a:endParaRPr lang="en-US" dirty="0"/>
          </a:p>
        </p:txBody>
      </p:sp>
    </p:spTree>
    <p:extLst>
      <p:ext uri="{BB962C8B-B14F-4D97-AF65-F5344CB8AC3E}">
        <p14:creationId xmlns:p14="http://schemas.microsoft.com/office/powerpoint/2010/main" val="482453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C742D-94FC-465E-8859-E01335AFE7AD}"/>
              </a:ext>
            </a:extLst>
          </p:cNvPr>
          <p:cNvSpPr>
            <a:spLocks noGrp="1"/>
          </p:cNvSpPr>
          <p:nvPr>
            <p:ph type="title"/>
          </p:nvPr>
        </p:nvSpPr>
        <p:spPr/>
        <p:txBody>
          <a:bodyPr/>
          <a:lstStyle/>
          <a:p>
            <a:r>
              <a:rPr lang="en-US" dirty="0"/>
              <a:t>Who Ought to Bear the Loss?</a:t>
            </a:r>
          </a:p>
        </p:txBody>
      </p:sp>
      <p:sp>
        <p:nvSpPr>
          <p:cNvPr id="5" name="Text Placeholder 11">
            <a:extLst>
              <a:ext uri="{FF2B5EF4-FFF2-40B4-BE49-F238E27FC236}">
                <a16:creationId xmlns:a16="http://schemas.microsoft.com/office/drawing/2014/main" id="{77FDF9DA-FFC1-419C-BB51-0F6BE817B66F}"/>
              </a:ext>
            </a:extLst>
          </p:cNvPr>
          <p:cNvSpPr txBox="1">
            <a:spLocks/>
          </p:cNvSpPr>
          <p:nvPr/>
        </p:nvSpPr>
        <p:spPr bwMode="auto">
          <a:xfrm>
            <a:off x="457200" y="2008585"/>
            <a:ext cx="4040188" cy="479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prstTxWarp prst="textNoShape">
              <a:avLst/>
            </a:prstTxWarp>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a:t>Enforce </a:t>
            </a:r>
            <a:endParaRPr lang="en-US" sz="2250" kern="0" dirty="0"/>
          </a:p>
        </p:txBody>
      </p:sp>
      <p:sp>
        <p:nvSpPr>
          <p:cNvPr id="6" name="Content Placeholder 12">
            <a:extLst>
              <a:ext uri="{FF2B5EF4-FFF2-40B4-BE49-F238E27FC236}">
                <a16:creationId xmlns:a16="http://schemas.microsoft.com/office/drawing/2014/main" id="{8BE8F297-5D4D-45E8-A80B-3E084712BE7C}"/>
              </a:ext>
            </a:extLst>
          </p:cNvPr>
          <p:cNvSpPr txBox="1">
            <a:spLocks/>
          </p:cNvSpPr>
          <p:nvPr/>
        </p:nvSpPr>
        <p:spPr>
          <a:xfrm>
            <a:off x="457200" y="2488407"/>
            <a:ext cx="4040188" cy="1797844"/>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Contractor in underpaid/losing contract</a:t>
            </a:r>
          </a:p>
        </p:txBody>
      </p:sp>
      <p:sp>
        <p:nvSpPr>
          <p:cNvPr id="7" name="Text Placeholder 13">
            <a:extLst>
              <a:ext uri="{FF2B5EF4-FFF2-40B4-BE49-F238E27FC236}">
                <a16:creationId xmlns:a16="http://schemas.microsoft.com/office/drawing/2014/main" id="{04AE6307-8281-4DCD-83B3-AD0D3249E7ED}"/>
              </a:ext>
            </a:extLst>
          </p:cNvPr>
          <p:cNvSpPr txBox="1">
            <a:spLocks/>
          </p:cNvSpPr>
          <p:nvPr/>
        </p:nvSpPr>
        <p:spPr>
          <a:xfrm>
            <a:off x="4645026" y="2008585"/>
            <a:ext cx="4041775" cy="479822"/>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Not enforce</a:t>
            </a:r>
          </a:p>
        </p:txBody>
      </p:sp>
      <p:sp>
        <p:nvSpPr>
          <p:cNvPr id="8" name="Content Placeholder 14">
            <a:extLst>
              <a:ext uri="{FF2B5EF4-FFF2-40B4-BE49-F238E27FC236}">
                <a16:creationId xmlns:a16="http://schemas.microsoft.com/office/drawing/2014/main" id="{D60602A5-05A1-4479-AD4C-C4B6486934CC}"/>
              </a:ext>
            </a:extLst>
          </p:cNvPr>
          <p:cNvSpPr txBox="1">
            <a:spLocks/>
          </p:cNvSpPr>
          <p:nvPr/>
        </p:nvSpPr>
        <p:spPr>
          <a:xfrm>
            <a:off x="4645026" y="2488406"/>
            <a:ext cx="4041775" cy="2083593"/>
          </a:xfrm>
          <a:prstGeom prst="rect">
            <a:avLst/>
          </a:prstGeom>
        </p:spPr>
        <p:txBody>
          <a:bodyPr/>
          <a:lst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a:lstStyle>
          <a:p>
            <a:r>
              <a:rPr lang="en-US" sz="2250" kern="0" dirty="0"/>
              <a:t>Contractor not in underpaid/losing contract</a:t>
            </a:r>
          </a:p>
          <a:p>
            <a:r>
              <a:rPr lang="en-US" sz="2250" kern="0" dirty="0"/>
              <a:t>The School Board is NOT</a:t>
            </a:r>
            <a:r>
              <a:rPr lang="en-US" sz="2250" i="1" kern="0" dirty="0"/>
              <a:t> no worse off </a:t>
            </a:r>
            <a:r>
              <a:rPr lang="en-US" sz="2250" kern="0" dirty="0"/>
              <a:t>than if mistake  had not been made.</a:t>
            </a:r>
          </a:p>
        </p:txBody>
      </p:sp>
      <p:sp>
        <p:nvSpPr>
          <p:cNvPr id="9" name="TextBox 8">
            <a:extLst>
              <a:ext uri="{FF2B5EF4-FFF2-40B4-BE49-F238E27FC236}">
                <a16:creationId xmlns:a16="http://schemas.microsoft.com/office/drawing/2014/main" id="{BCEC6B22-685B-4297-8DC7-C0199EA382FE}"/>
              </a:ext>
            </a:extLst>
          </p:cNvPr>
          <p:cNvSpPr txBox="1"/>
          <p:nvPr/>
        </p:nvSpPr>
        <p:spPr>
          <a:xfrm>
            <a:off x="457200" y="5105400"/>
            <a:ext cx="7543800" cy="830997"/>
          </a:xfrm>
          <a:prstGeom prst="rect">
            <a:avLst/>
          </a:prstGeom>
          <a:noFill/>
        </p:spPr>
        <p:txBody>
          <a:bodyPr wrap="square" rtlCol="0">
            <a:spAutoFit/>
          </a:bodyPr>
          <a:lstStyle/>
          <a:p>
            <a:r>
              <a:rPr lang="en-US" sz="2400" dirty="0"/>
              <a:t>We can take this as a clear case in which it is not unconscionable to enforce the contract.  </a:t>
            </a:r>
            <a:endParaRPr lang="en-US" dirty="0"/>
          </a:p>
        </p:txBody>
      </p:sp>
    </p:spTree>
    <p:extLst>
      <p:ext uri="{BB962C8B-B14F-4D97-AF65-F5344CB8AC3E}">
        <p14:creationId xmlns:p14="http://schemas.microsoft.com/office/powerpoint/2010/main" val="1835581814"/>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4402</TotalTime>
  <Words>1329</Words>
  <Application>Microsoft Office PowerPoint</Application>
  <PresentationFormat>On-screen Show (4:3)</PresentationFormat>
  <Paragraphs>108</Paragraphs>
  <Slides>22</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ＭＳ Ｐゴシック</vt:lpstr>
      <vt:lpstr>Arial</vt:lpstr>
      <vt:lpstr>Calibri</vt:lpstr>
      <vt:lpstr>Courier</vt:lpstr>
      <vt:lpstr>Garamond</vt:lpstr>
      <vt:lpstr>Times New Roman</vt:lpstr>
      <vt:lpstr>Verdana</vt:lpstr>
      <vt:lpstr>Wingdings</vt:lpstr>
      <vt:lpstr>Edge</vt:lpstr>
      <vt:lpstr>Unilateral Mistake</vt:lpstr>
      <vt:lpstr>PowerPoint Presentation</vt:lpstr>
      <vt:lpstr>PowerPoint Presentation</vt:lpstr>
      <vt:lpstr>Elinsore Union v. Kastorff</vt:lpstr>
      <vt:lpstr>What Makes the Mistake Unilatera?</vt:lpstr>
      <vt:lpstr>Who Ought to Bear the Loss?</vt:lpstr>
      <vt:lpstr>Variation 1</vt:lpstr>
      <vt:lpstr>Variation 2</vt:lpstr>
      <vt:lpstr>Who Ought to Bear the Loss?</vt:lpstr>
      <vt:lpstr>Variation 3</vt:lpstr>
      <vt:lpstr>§ 272 Relief Including Restitution </vt:lpstr>
      <vt:lpstr>Variation 4</vt:lpstr>
      <vt:lpstr>Information and Control</vt:lpstr>
      <vt:lpstr>Mistakes Of Transcription And Misunderstanding </vt:lpstr>
      <vt:lpstr>Travelers Insurance Co. v. Bailey  </vt:lpstr>
      <vt:lpstr>Reformation</vt:lpstr>
      <vt:lpstr>Lucy v. Zehmer</vt:lpstr>
      <vt:lpstr>First Variation</vt:lpstr>
      <vt:lpstr>Second Variation</vt:lpstr>
      <vt:lpstr>Third Variation</vt:lpstr>
      <vt:lpstr>Same Word, Different Meanings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1064</cp:revision>
  <dcterms:created xsi:type="dcterms:W3CDTF">2004-03-08T21:13:20Z</dcterms:created>
  <dcterms:modified xsi:type="dcterms:W3CDTF">2024-11-04T16:53:13Z</dcterms:modified>
</cp:coreProperties>
</file>